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191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361" autoAdjust="0"/>
    <p:restoredTop sz="94660"/>
  </p:normalViewPr>
  <p:slideViewPr>
    <p:cSldViewPr>
      <p:cViewPr>
        <p:scale>
          <a:sx n="100" d="100"/>
          <a:sy n="100" d="100"/>
        </p:scale>
        <p:origin x="-157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F804-3D36-4ED6-BED1-F1018974A1F7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1E1D-B5D1-40A8-B567-F2623A7B78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955620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A1E1D-B5D1-40A8-B567-F2623A7B786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2E30-51FB-4616-A8A4-2F91955A4BDA}" type="datetimeFigureOut">
              <a:rPr lang="ko-KR" altLang="en-US" smtClean="0"/>
              <a:pPr/>
              <a:t>2015-11-16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163F-0F50-4CAD-AF80-DCD23932ED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직사각형 21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1643050"/>
            <a:ext cx="4815184" cy="4480212"/>
          </a:xfrm>
          <a:prstGeom prst="rect">
            <a:avLst/>
          </a:prstGeom>
        </p:spPr>
      </p:pic>
      <p:sp>
        <p:nvSpPr>
          <p:cNvPr id="30" name="자유형 29"/>
          <p:cNvSpPr/>
          <p:nvPr/>
        </p:nvSpPr>
        <p:spPr>
          <a:xfrm>
            <a:off x="-562564" y="-142900"/>
            <a:ext cx="10921042" cy="1489494"/>
          </a:xfrm>
          <a:custGeom>
            <a:avLst/>
            <a:gdLst>
              <a:gd name="connsiteX0" fmla="*/ 721744 w 10921042"/>
              <a:gd name="connsiteY0" fmla="*/ 579408 h 1489494"/>
              <a:gd name="connsiteX1" fmla="*/ 3456318 w 10921042"/>
              <a:gd name="connsiteY1" fmla="*/ 1485181 h 1489494"/>
              <a:gd name="connsiteX2" fmla="*/ 6691223 w 10921042"/>
              <a:gd name="connsiteY2" fmla="*/ 605287 h 1489494"/>
              <a:gd name="connsiteX3" fmla="*/ 8865080 w 10921042"/>
              <a:gd name="connsiteY3" fmla="*/ 777815 h 1489494"/>
              <a:gd name="connsiteX4" fmla="*/ 9719095 w 10921042"/>
              <a:gd name="connsiteY4" fmla="*/ 510396 h 1489494"/>
              <a:gd name="connsiteX5" fmla="*/ 9624204 w 10921042"/>
              <a:gd name="connsiteY5" fmla="*/ 70449 h 1489494"/>
              <a:gd name="connsiteX6" fmla="*/ 1938069 w 10921042"/>
              <a:gd name="connsiteY6" fmla="*/ 87702 h 1489494"/>
              <a:gd name="connsiteX7" fmla="*/ 230038 w 10921042"/>
              <a:gd name="connsiteY7" fmla="*/ 113581 h 1489494"/>
              <a:gd name="connsiteX8" fmla="*/ 557842 w 10921042"/>
              <a:gd name="connsiteY8" fmla="*/ 501770 h 1489494"/>
              <a:gd name="connsiteX9" fmla="*/ 721744 w 10921042"/>
              <a:gd name="connsiteY9" fmla="*/ 579408 h 1489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21042" h="1489494">
                <a:moveTo>
                  <a:pt x="721744" y="579408"/>
                </a:moveTo>
                <a:cubicBezTo>
                  <a:pt x="1204823" y="743310"/>
                  <a:pt x="2461405" y="1480868"/>
                  <a:pt x="3456318" y="1485181"/>
                </a:cubicBezTo>
                <a:cubicBezTo>
                  <a:pt x="4451231" y="1489494"/>
                  <a:pt x="5789763" y="723181"/>
                  <a:pt x="6691223" y="605287"/>
                </a:cubicBezTo>
                <a:cubicBezTo>
                  <a:pt x="7592683" y="487393"/>
                  <a:pt x="8360435" y="793630"/>
                  <a:pt x="8865080" y="777815"/>
                </a:cubicBezTo>
                <a:cubicBezTo>
                  <a:pt x="9369725" y="762000"/>
                  <a:pt x="9592574" y="628290"/>
                  <a:pt x="9719095" y="510396"/>
                </a:cubicBezTo>
                <a:cubicBezTo>
                  <a:pt x="9845616" y="392502"/>
                  <a:pt x="10921042" y="140898"/>
                  <a:pt x="9624204" y="70449"/>
                </a:cubicBezTo>
                <a:cubicBezTo>
                  <a:pt x="8327366" y="0"/>
                  <a:pt x="3503763" y="80513"/>
                  <a:pt x="1938069" y="87702"/>
                </a:cubicBezTo>
                <a:cubicBezTo>
                  <a:pt x="372375" y="94891"/>
                  <a:pt x="460076" y="44570"/>
                  <a:pt x="230038" y="113581"/>
                </a:cubicBezTo>
                <a:cubicBezTo>
                  <a:pt x="0" y="182592"/>
                  <a:pt x="474453" y="425570"/>
                  <a:pt x="557842" y="501770"/>
                </a:cubicBezTo>
                <a:cubicBezTo>
                  <a:pt x="641231" y="577970"/>
                  <a:pt x="238665" y="415506"/>
                  <a:pt x="721744" y="579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2643174" y="2571744"/>
            <a:ext cx="6357950" cy="1571636"/>
          </a:xfrm>
          <a:noFill/>
        </p:spPr>
        <p:txBody>
          <a:bodyPr>
            <a:noAutofit/>
          </a:bodyPr>
          <a:lstStyle/>
          <a:p>
            <a:r>
              <a:rPr lang="ko-KR" altLang="en-US" sz="4500" b="1" dirty="0" err="1" smtClean="0"/>
              <a:t>야광봉</a:t>
            </a:r>
            <a:r>
              <a:rPr lang="en-US" altLang="ko-KR" sz="4500" b="1" dirty="0" smtClean="0"/>
              <a:t>, </a:t>
            </a:r>
            <a:r>
              <a:rPr lang="ko-KR" altLang="en-US" sz="4500" b="1" dirty="0" err="1" smtClean="0"/>
              <a:t>야광팔찌만들기</a:t>
            </a:r>
            <a:r>
              <a:rPr lang="en-US" altLang="ko-KR" sz="4500" b="1" dirty="0" smtClean="0"/>
              <a:t/>
            </a:r>
            <a:br>
              <a:rPr lang="en-US" altLang="ko-KR" sz="4500" b="1" dirty="0" smtClean="0"/>
            </a:br>
            <a:r>
              <a:rPr lang="en-US" altLang="ko-KR" sz="4500" b="1" dirty="0" smtClean="0"/>
              <a:t>                        Lv. 3</a:t>
            </a:r>
            <a:endParaRPr lang="ko-KR" altLang="en-US" sz="4500" b="1" dirty="0">
              <a:solidFill>
                <a:schemeClr val="tx1"/>
              </a:solidFill>
            </a:endParaRPr>
          </a:p>
        </p:txBody>
      </p:sp>
      <p:grpSp>
        <p:nvGrpSpPr>
          <p:cNvPr id="37" name="그룹 36"/>
          <p:cNvGrpSpPr/>
          <p:nvPr/>
        </p:nvGrpSpPr>
        <p:grpSpPr>
          <a:xfrm>
            <a:off x="6199668" y="1214422"/>
            <a:ext cx="2944332" cy="1333500"/>
            <a:chOff x="6000760" y="1214422"/>
            <a:chExt cx="2944332" cy="13335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00760" y="1214422"/>
              <a:ext cx="2371725" cy="133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그림 12" descr="뇌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858148" y="1428736"/>
              <a:ext cx="1086944" cy="756135"/>
            </a:xfrm>
            <a:prstGeom prst="rect">
              <a:avLst/>
            </a:prstGeom>
          </p:spPr>
        </p:pic>
      </p:grpSp>
      <p:sp>
        <p:nvSpPr>
          <p:cNvPr id="36" name="직사각형 35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142844" y="6627168"/>
            <a:ext cx="53383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※ </a:t>
            </a:r>
            <a:r>
              <a:rPr lang="ko-KR" altLang="en-US" sz="900" dirty="0" smtClean="0"/>
              <a:t>본 </a:t>
            </a:r>
            <a:r>
              <a:rPr lang="ko-KR" altLang="en-US" sz="900" dirty="0" err="1" smtClean="0"/>
              <a:t>스토리북은</a:t>
            </a:r>
            <a:r>
              <a:rPr lang="ko-KR" altLang="en-US" sz="900" dirty="0" smtClean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무단 </a:t>
            </a:r>
            <a:r>
              <a:rPr lang="ko-KR" altLang="en-US" sz="900" b="1" dirty="0" err="1" smtClean="0">
                <a:solidFill>
                  <a:srgbClr val="FF0000"/>
                </a:solidFill>
              </a:rPr>
              <a:t>복제및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배포를 금지</a:t>
            </a:r>
            <a:r>
              <a:rPr lang="ko-KR" altLang="en-US" sz="900" dirty="0" smtClean="0"/>
              <a:t>하고 있으며 이를 </a:t>
            </a:r>
            <a:r>
              <a:rPr lang="ko-KR" altLang="en-US" sz="900" dirty="0" err="1" smtClean="0"/>
              <a:t>어길시</a:t>
            </a:r>
            <a:r>
              <a:rPr lang="ko-KR" altLang="en-US" sz="900" dirty="0" smtClean="0"/>
              <a:t> 법적 처벌을 받을 수 있습니다</a:t>
            </a:r>
            <a:r>
              <a:rPr lang="en-US" altLang="ko-KR" sz="900" dirty="0" smtClean="0"/>
              <a:t>.</a:t>
            </a:r>
            <a:endParaRPr lang="ko-KR" altLang="en-US" sz="900" dirty="0"/>
          </a:p>
        </p:txBody>
      </p:sp>
      <p:sp>
        <p:nvSpPr>
          <p:cNvPr id="12" name="직사각형 11"/>
          <p:cNvSpPr/>
          <p:nvPr/>
        </p:nvSpPr>
        <p:spPr>
          <a:xfrm>
            <a:off x="8501090" y="5572140"/>
            <a:ext cx="35719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그림 14" descr="가이드북_이미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10400" y="5187950"/>
            <a:ext cx="1981200" cy="11832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946900" y="6248400"/>
            <a:ext cx="221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www.wanistory.com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1071538" y="785794"/>
            <a:ext cx="7500990" cy="1285884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깜깜한 밤 해변가에서 반짝 반짝 빛나는 야광팔찌를 본적이 있나요</a:t>
            </a:r>
            <a:r>
              <a:rPr lang="en-US" altLang="ko-KR" sz="1300" dirty="0" smtClean="0">
                <a:solidFill>
                  <a:schemeClr val="tx1"/>
                </a:solidFill>
              </a:rPr>
              <a:t>? </a:t>
            </a:r>
          </a:p>
          <a:p>
            <a:pPr>
              <a:lnSpc>
                <a:spcPct val="150000"/>
              </a:lnSpc>
            </a:pPr>
            <a:r>
              <a:rPr lang="ko-KR" altLang="en-US" sz="1300" dirty="0" smtClean="0">
                <a:solidFill>
                  <a:schemeClr val="tx1"/>
                </a:solidFill>
              </a:rPr>
              <a:t>야광팔찌는 어두운 곳에서 어떻게 빛을 발하는지 알아볼까요</a:t>
            </a:r>
            <a:r>
              <a:rPr lang="en-US" altLang="ko-KR" sz="1300" dirty="0" smtClean="0">
                <a:solidFill>
                  <a:schemeClr val="tx1"/>
                </a:solidFill>
              </a:rPr>
              <a:t>?            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1538" y="428604"/>
            <a:ext cx="6364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구부리면 반짝반짝 빛이 나는 야광팔찌를 만들어 볼까요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4014124"/>
              </p:ext>
            </p:extLst>
          </p:nvPr>
        </p:nvGraphicFramePr>
        <p:xfrm>
          <a:off x="1071538" y="2357430"/>
          <a:ext cx="7500990" cy="4125868"/>
        </p:xfrm>
        <a:graphic>
          <a:graphicData uri="http://schemas.openxmlformats.org/drawingml/2006/table">
            <a:tbl>
              <a:tblPr/>
              <a:tblGrid>
                <a:gridCol w="1321802"/>
                <a:gridCol w="6179188"/>
              </a:tblGrid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err="1" smtClean="0">
                          <a:solidFill>
                            <a:srgbClr val="000000"/>
                          </a:solidFill>
                          <a:latin typeface="함초롬바탕"/>
                        </a:rPr>
                        <a:t>와니야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이리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와 보렴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선물 </a:t>
                      </a:r>
                      <a:r>
                        <a:rPr lang="ko-KR" altLang="en-US" sz="1000" baseline="0" dirty="0" err="1" smtClean="0">
                          <a:solidFill>
                            <a:srgbClr val="000000"/>
                          </a:solidFill>
                          <a:latin typeface="함초롬바탕"/>
                        </a:rPr>
                        <a:t>줄께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감사해요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투명 팔찌인가요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아니란다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야광 팔찌란다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깜깜한 밤에 빛이 나는 야광팔찌 본적 있니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우와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그럼요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 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공연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보러 갔을 때 보았어요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근데요  야광팔찌는 왜 밤에 빛이 나는 거에요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?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 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야광팔찌 안에 </a:t>
                      </a:r>
                      <a:r>
                        <a:rPr lang="ko-KR" altLang="en-US" sz="1000" smtClean="0">
                          <a:solidFill>
                            <a:srgbClr val="000000"/>
                          </a:solidFill>
                          <a:latin typeface="함초롬바탕"/>
                        </a:rPr>
                        <a:t>들어가있는 재료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때문이란다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.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오늘 팔찌를 만들면서 함께</a:t>
                      </a:r>
                      <a:r>
                        <a:rPr lang="ko-KR" altLang="en-US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 알아보자꾸나</a:t>
                      </a:r>
                      <a:r>
                        <a:rPr lang="en-US" altLang="ko-KR" sz="1000" baseline="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33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8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좋아요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박사님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, </a:t>
                      </a:r>
                      <a:r>
                        <a:rPr lang="ko-KR" altLang="en-US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팔찌 만들어서 부모님께 선물해 드려야지</a:t>
                      </a:r>
                      <a:r>
                        <a:rPr lang="en-US" altLang="ko-KR" sz="1000" dirty="0" smtClean="0">
                          <a:solidFill>
                            <a:srgbClr val="000000"/>
                          </a:solidFill>
                          <a:latin typeface="함초롬바탕"/>
                        </a:rPr>
                        <a:t>~!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함초롬바탕"/>
                      </a:endParaRPr>
                    </a:p>
                  </a:txBody>
                  <a:tcPr marL="74285" marR="74285" marT="37142" marB="37142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44" name="_x88561904" descr="EMB000002180d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2417275"/>
            <a:ext cx="521357" cy="583097"/>
          </a:xfrm>
          <a:prstGeom prst="rect">
            <a:avLst/>
          </a:prstGeom>
          <a:noFill/>
        </p:spPr>
      </p:pic>
      <p:pic>
        <p:nvPicPr>
          <p:cNvPr id="49" name="_x88561904" descr="EMB000002180d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28" y="3786190"/>
            <a:ext cx="510992" cy="571504"/>
          </a:xfrm>
          <a:prstGeom prst="rect">
            <a:avLst/>
          </a:prstGeom>
          <a:noFill/>
        </p:spPr>
      </p:pic>
      <p:pic>
        <p:nvPicPr>
          <p:cNvPr id="50" name="_x88561904" descr="EMB000002180d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5214950"/>
            <a:ext cx="510992" cy="571504"/>
          </a:xfrm>
          <a:prstGeom prst="rect">
            <a:avLst/>
          </a:prstGeom>
          <a:noFill/>
        </p:spPr>
      </p:pic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46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3107936"/>
            <a:ext cx="360185" cy="535378"/>
          </a:xfrm>
          <a:prstGeom prst="rect">
            <a:avLst/>
          </a:prstGeom>
          <a:noFill/>
        </p:spPr>
      </p:pic>
      <p:pic>
        <p:nvPicPr>
          <p:cNvPr id="53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71604" y="4500570"/>
            <a:ext cx="360185" cy="535378"/>
          </a:xfrm>
          <a:prstGeom prst="rect">
            <a:avLst/>
          </a:prstGeom>
          <a:noFill/>
        </p:spPr>
      </p:pic>
      <p:pic>
        <p:nvPicPr>
          <p:cNvPr id="54" name="_x85863888" descr="EMB000002180d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8609" y="5857892"/>
            <a:ext cx="360185" cy="535378"/>
          </a:xfrm>
          <a:prstGeom prst="rect">
            <a:avLst/>
          </a:prstGeom>
          <a:noFill/>
        </p:spPr>
      </p:pic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5357818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</a:t>
            </a:r>
            <a:r>
              <a:rPr lang="ko-KR" altLang="en-US" sz="1000" b="1" dirty="0"/>
              <a:t>연계 </a:t>
            </a:r>
            <a:r>
              <a:rPr lang="en-US" altLang="ko-KR" sz="1000" b="1" dirty="0"/>
              <a:t>-</a:t>
            </a:r>
            <a:r>
              <a:rPr lang="ko-KR" altLang="en-US" sz="1000" b="1" dirty="0"/>
              <a:t> </a:t>
            </a:r>
            <a:r>
              <a:rPr lang="en-US" altLang="ko-KR" sz="1000" b="1" dirty="0"/>
              <a:t>(</a:t>
            </a:r>
            <a:r>
              <a:rPr lang="ko-KR" altLang="en-US" sz="1000" b="1" dirty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6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2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2050" name="Picture 2" descr="C:\Users\waniscience\AppData\Local\Microsoft\Windows\Temporary Internet Files\Content.IE5\75NF2IL8\yay181831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6578" y="1000108"/>
            <a:ext cx="1357290" cy="903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설명서_야광봉야광팔찌만들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62765" y="80254"/>
            <a:ext cx="6161299" cy="6858000"/>
          </a:xfrm>
          <a:prstGeom prst="rect">
            <a:avLst/>
          </a:prstGeom>
        </p:spPr>
      </p:pic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429256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29586" y="5925462"/>
            <a:ext cx="1002261" cy="932538"/>
          </a:xfrm>
          <a:prstGeom prst="rect">
            <a:avLst/>
          </a:prstGeom>
        </p:spPr>
      </p:pic>
      <p:sp>
        <p:nvSpPr>
          <p:cNvPr id="16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3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1071538" y="1214422"/>
            <a:ext cx="7786742" cy="4857784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/>
                </a:solidFill>
              </a:rPr>
              <a:t>화학발광은 화학반응에 의한 에너지가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빛에너지로</a:t>
            </a:r>
            <a:r>
              <a:rPr lang="ko-KR" altLang="en-US" sz="1400" dirty="0" smtClean="0">
                <a:solidFill>
                  <a:schemeClr val="tx1"/>
                </a:solidFill>
              </a:rPr>
              <a:t> 변화되는 것으로 실험에서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디페닐옥살레이트와</a:t>
            </a:r>
            <a:r>
              <a:rPr lang="ko-KR" altLang="en-US" sz="1400" dirty="0" smtClean="0">
                <a:solidFill>
                  <a:schemeClr val="tx1"/>
                </a:solidFill>
              </a:rPr>
              <a:t> 과산화수소를 이용해 야광팔찌를 만들어 보았어요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디페닐옥살레이트와</a:t>
            </a:r>
            <a:r>
              <a:rPr lang="ko-KR" altLang="en-US" sz="1400" dirty="0" smtClean="0">
                <a:solidFill>
                  <a:schemeClr val="tx1"/>
                </a:solidFill>
              </a:rPr>
              <a:t> 과산화수소와 반응하여 광자가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형성되요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야광봉에</a:t>
            </a:r>
            <a:r>
              <a:rPr lang="ko-KR" altLang="en-US" sz="1400" dirty="0" smtClean="0">
                <a:solidFill>
                  <a:schemeClr val="tx1"/>
                </a:solidFill>
              </a:rPr>
              <a:t> 들어가는 과산화수소는 수성이 아닌 유성이에요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 이유는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디페닐옥살레이트가</a:t>
            </a:r>
            <a:r>
              <a:rPr lang="ko-KR" altLang="en-US" sz="1400" dirty="0" smtClean="0">
                <a:solidFill>
                  <a:schemeClr val="tx1"/>
                </a:solidFill>
              </a:rPr>
              <a:t> 수분과 접촉하면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옥살산과</a:t>
            </a:r>
            <a:r>
              <a:rPr lang="ko-KR" altLang="en-US" sz="1400" dirty="0" smtClean="0">
                <a:solidFill>
                  <a:schemeClr val="tx1"/>
                </a:solidFill>
              </a:rPr>
              <a:t> 페놀로 분해되어서 사용할 수 없기 때문이에요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디페닐옥살레이트는</a:t>
            </a:r>
            <a:r>
              <a:rPr lang="ko-KR" altLang="en-US" sz="1400" dirty="0" smtClean="0">
                <a:solidFill>
                  <a:schemeClr val="tx1"/>
                </a:solidFill>
              </a:rPr>
              <a:t> 형광염료가 어떤 것인가에 따라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야광봉의</a:t>
            </a:r>
            <a:r>
              <a:rPr lang="ko-KR" altLang="en-US" sz="1400" dirty="0" smtClean="0">
                <a:solidFill>
                  <a:schemeClr val="tx1"/>
                </a:solidFill>
              </a:rPr>
              <a:t> 색이 달라져요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아무것도 넣지 않으면 푸른색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플루오레세인을</a:t>
            </a:r>
            <a:r>
              <a:rPr lang="ko-KR" altLang="en-US" sz="1400" dirty="0" smtClean="0">
                <a:solidFill>
                  <a:schemeClr val="tx1"/>
                </a:solidFill>
              </a:rPr>
              <a:t> 넣으면 연두색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에오신을</a:t>
            </a:r>
            <a:r>
              <a:rPr lang="ko-KR" altLang="en-US" sz="1400" dirty="0" smtClean="0">
                <a:solidFill>
                  <a:schemeClr val="tx1"/>
                </a:solidFill>
              </a:rPr>
              <a:t> 넣으면 핑크색이 되어요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야광봉은</a:t>
            </a:r>
            <a:r>
              <a:rPr lang="ko-KR" altLang="en-US" sz="1400" dirty="0" smtClean="0">
                <a:solidFill>
                  <a:schemeClr val="tx1"/>
                </a:solidFill>
              </a:rPr>
              <a:t> 열을 발산하지 않는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냉광반응으로</a:t>
            </a:r>
            <a:r>
              <a:rPr lang="ko-KR" altLang="en-US" sz="1400" dirty="0" smtClean="0">
                <a:solidFill>
                  <a:schemeClr val="tx1"/>
                </a:solidFill>
              </a:rPr>
              <a:t> 조명으로 쓰일 뿐만 아니라 과학수사에서 핏자국을 발견할 때도 사용되어요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과학수사에 쓰이는 것은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루미놀인데</a:t>
            </a:r>
            <a:r>
              <a:rPr lang="ko-KR" altLang="en-US" sz="1400" dirty="0" smtClean="0">
                <a:solidFill>
                  <a:schemeClr val="tx1"/>
                </a:solidFill>
              </a:rPr>
              <a:t> 혈에 뿌리면 푸른색의 빛을 발산해요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 밖에도 동굴 탐사나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해저 탐사에도 쓰이고 콘서트 같은 공연장에서도 쓰여요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642918"/>
            <a:ext cx="471956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ko-KR" altLang="en-US" sz="1700" b="1" dirty="0" smtClean="0">
                <a:latin typeface="맑은 고딕" pitchFamily="50" charset="-127"/>
                <a:ea typeface="맑은 고딕" pitchFamily="50" charset="-127"/>
              </a:rPr>
              <a:t>야광팔찌가  빛을 내는 이유는 무엇일까요</a:t>
            </a:r>
            <a:r>
              <a:rPr lang="en-US" altLang="ko-KR" sz="1700" b="1" dirty="0" smtClean="0">
                <a:latin typeface="맑은 고딕" pitchFamily="50" charset="-127"/>
                <a:ea typeface="맑은 고딕" pitchFamily="50" charset="-127"/>
              </a:rPr>
              <a:t>?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그림 3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357818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29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4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8" name="그림 17" descr="DSC_437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4357694"/>
            <a:ext cx="2372862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1071538" y="2571744"/>
            <a:ext cx="1214446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500034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5754" y="500042"/>
            <a:ext cx="7162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3. </a:t>
            </a:r>
            <a:r>
              <a:rPr lang="ko-KR" altLang="en-US" b="1" dirty="0" smtClean="0"/>
              <a:t>그림으로 보는 야광원리</a:t>
            </a:r>
            <a:r>
              <a:rPr lang="en-US" altLang="ko-KR" b="1" dirty="0" smtClean="0"/>
              <a:t>: </a:t>
            </a:r>
            <a:r>
              <a:rPr lang="ko-KR" altLang="en-US" b="1" dirty="0" err="1" smtClean="0"/>
              <a:t>디페닐옥살레이트와</a:t>
            </a:r>
            <a:r>
              <a:rPr lang="ko-KR" altLang="en-US" b="1" dirty="0" smtClean="0"/>
              <a:t> 과산화수소의 반응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0" y="0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" name="그림 12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 rot="16200000">
            <a:off x="-223417" y="5693802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1" name="꺾인 연결선 20"/>
          <p:cNvCxnSpPr/>
          <p:nvPr/>
        </p:nvCxnSpPr>
        <p:spPr>
          <a:xfrm rot="5400000">
            <a:off x="-2291801" y="2720374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1029882" y="4059800"/>
            <a:ext cx="4459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4. </a:t>
            </a:r>
            <a:r>
              <a:rPr lang="ko-KR" altLang="en-US" b="1" dirty="0" smtClean="0"/>
              <a:t>재미있는 이야기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반딧불이의 생물발광</a:t>
            </a:r>
            <a:endParaRPr lang="ko-KR" altLang="en-US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071538" y="2000240"/>
            <a:ext cx="5723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latin typeface="+mj-lt"/>
              </a:rPr>
              <a:t>내용설명으로 들어가는 글씨크기는 공통으로 </a:t>
            </a:r>
            <a:r>
              <a:rPr lang="ko-KR" altLang="en-US" sz="1400" dirty="0" err="1" smtClean="0">
                <a:latin typeface="+mj-lt"/>
              </a:rPr>
              <a:t>맑은고딕</a:t>
            </a:r>
            <a:r>
              <a:rPr lang="ko-KR" altLang="en-US" sz="1400" dirty="0" smtClean="0">
                <a:latin typeface="+mj-lt"/>
              </a:rPr>
              <a:t> </a:t>
            </a:r>
            <a:r>
              <a:rPr lang="en-US" altLang="ko-KR" sz="1400" dirty="0" smtClean="0">
                <a:latin typeface="+mj-lt"/>
              </a:rPr>
              <a:t>14</a:t>
            </a:r>
            <a:r>
              <a:rPr lang="ko-KR" altLang="en-US" sz="1400" dirty="0" err="1" smtClean="0">
                <a:latin typeface="+mj-lt"/>
              </a:rPr>
              <a:t>로해주세요</a:t>
            </a:r>
            <a:endParaRPr lang="ko-KR" altLang="en-US" sz="1400" dirty="0">
              <a:latin typeface="+mj-lt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1000100" y="928670"/>
            <a:ext cx="7500990" cy="3000396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tx1"/>
                </a:solidFill>
              </a:rPr>
              <a:t>디페닐옥살레이트와</a:t>
            </a:r>
            <a:r>
              <a:rPr lang="ko-KR" altLang="en-US" sz="1400" dirty="0" smtClean="0">
                <a:solidFill>
                  <a:schemeClr val="tx1"/>
                </a:solidFill>
              </a:rPr>
              <a:t> 과산화수소가 반응하면 페놀과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옥살산으로</a:t>
            </a:r>
            <a:r>
              <a:rPr lang="ko-KR" altLang="en-US" sz="1400" dirty="0" smtClean="0">
                <a:solidFill>
                  <a:schemeClr val="tx1"/>
                </a:solidFill>
              </a:rPr>
              <a:t> 분해가 일어나요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이렇게 만들어진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옥살산은</a:t>
            </a:r>
            <a:r>
              <a:rPr lang="ko-KR" altLang="en-US" sz="1400" dirty="0" smtClean="0">
                <a:solidFill>
                  <a:schemeClr val="tx1"/>
                </a:solidFill>
              </a:rPr>
              <a:t> 안정된 상태에요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그러나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옥살산의</a:t>
            </a:r>
            <a:r>
              <a:rPr lang="ko-KR" altLang="en-US" sz="1400" dirty="0" smtClean="0">
                <a:solidFill>
                  <a:schemeClr val="tx1"/>
                </a:solidFill>
              </a:rPr>
              <a:t> 구조가 변형되면서 이산화탄소 발생하고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불안정한 상태로 변해요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 불안정한 상태 즉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들뜬 상태에서 다시 안정된 바닥상태로 돌아가기 위해서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hv</a:t>
            </a:r>
            <a:r>
              <a:rPr lang="en-US" altLang="ko-KR" sz="1400" dirty="0" smtClean="0">
                <a:solidFill>
                  <a:schemeClr val="tx1"/>
                </a:solidFill>
              </a:rPr>
              <a:t>(</a:t>
            </a:r>
            <a:r>
              <a:rPr lang="ko-KR" altLang="en-US" sz="1400" dirty="0" smtClean="0">
                <a:solidFill>
                  <a:schemeClr val="tx1"/>
                </a:solidFill>
              </a:rPr>
              <a:t>에너지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r>
              <a:rPr lang="ko-KR" altLang="en-US" sz="1400" dirty="0" smtClean="0">
                <a:solidFill>
                  <a:schemeClr val="tx1"/>
                </a:solidFill>
              </a:rPr>
              <a:t>를 방출하게 되어요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이때 방출되는 에너지가 바로 빛의 형태로 나타나는 것이에요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400" dirty="0" smtClean="0">
              <a:solidFill>
                <a:schemeClr val="tx1"/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000100" y="4500570"/>
            <a:ext cx="7572428" cy="1785950"/>
          </a:xfrm>
          <a:prstGeom prst="roundRect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endParaRPr lang="en-US" altLang="ko-K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400" dirty="0" err="1" smtClean="0">
                <a:solidFill>
                  <a:schemeClr val="tx1"/>
                </a:solidFill>
              </a:rPr>
              <a:t>반딧불이는</a:t>
            </a:r>
            <a:r>
              <a:rPr lang="ko-KR" altLang="en-US" sz="1400" dirty="0" smtClean="0">
                <a:solidFill>
                  <a:schemeClr val="tx1"/>
                </a:solidFill>
              </a:rPr>
              <a:t> 한국이나 일본에 사는 검은색의 곤충으로 배 끝에서 </a:t>
            </a:r>
            <a:r>
              <a:rPr lang="en-US" altLang="ko-KR" sz="1400" dirty="0" smtClean="0">
                <a:solidFill>
                  <a:schemeClr val="tx1"/>
                </a:solidFill>
              </a:rPr>
              <a:t>2-3</a:t>
            </a:r>
            <a:r>
              <a:rPr lang="ko-KR" altLang="en-US" sz="1400" dirty="0" smtClean="0">
                <a:solidFill>
                  <a:schemeClr val="tx1"/>
                </a:solidFill>
              </a:rPr>
              <a:t>번째 마디에 빛을 내는 기관이 있어요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smtClean="0">
                <a:solidFill>
                  <a:schemeClr val="tx1"/>
                </a:solidFill>
              </a:rPr>
              <a:t>이 빛을 내는 기관에는 루시페린이라는 물질이 들어 있는데 이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루시페린은</a:t>
            </a: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루시페라아제라는</a:t>
            </a:r>
            <a:r>
              <a:rPr lang="ko-KR" altLang="en-US" sz="1400" dirty="0" smtClean="0">
                <a:solidFill>
                  <a:schemeClr val="tx1"/>
                </a:solidFill>
              </a:rPr>
              <a:t> 발광효소에 의해 산소와 만나면 빛을 내어요</a:t>
            </a:r>
            <a:r>
              <a:rPr lang="en-US" altLang="ko-KR" sz="1400" dirty="0" smtClean="0">
                <a:solidFill>
                  <a:schemeClr val="tx1"/>
                </a:solidFill>
              </a:rPr>
              <a:t>. </a:t>
            </a:r>
            <a:r>
              <a:rPr lang="ko-KR" altLang="en-US" sz="1400" dirty="0" err="1" smtClean="0">
                <a:solidFill>
                  <a:schemeClr val="tx1"/>
                </a:solidFill>
              </a:rPr>
              <a:t>반딧불이는</a:t>
            </a:r>
            <a:r>
              <a:rPr lang="ko-KR" altLang="en-US" sz="1400" dirty="0" smtClean="0">
                <a:solidFill>
                  <a:schemeClr val="tx1"/>
                </a:solidFill>
              </a:rPr>
              <a:t> 어른벌레뿐만 아니라 알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애벌레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번데기일 때에도 빛을 내는데</a:t>
            </a:r>
            <a:r>
              <a:rPr lang="en-US" altLang="ko-KR" sz="1400" dirty="0" smtClean="0">
                <a:solidFill>
                  <a:schemeClr val="tx1"/>
                </a:solidFill>
              </a:rPr>
              <a:t>, </a:t>
            </a:r>
            <a:r>
              <a:rPr lang="ko-KR" altLang="en-US" sz="1400" dirty="0" smtClean="0">
                <a:solidFill>
                  <a:schemeClr val="tx1"/>
                </a:solidFill>
              </a:rPr>
              <a:t>빛의 색은 노란색 또는 초록색이고 수컷이 내는 불빛이 암컷이 내는 불빛보다 두 배 정도 더 밝다고 해요</a:t>
            </a:r>
            <a:r>
              <a:rPr lang="en-US" altLang="ko-KR" sz="14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57818" y="142852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39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5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6" name="그림 3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pic>
        <p:nvPicPr>
          <p:cNvPr id="29" name="그림 28" descr="cffz0001[1]-[Converted]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641606">
            <a:off x="1665755" y="2060427"/>
            <a:ext cx="1741605" cy="2464591"/>
          </a:xfrm>
          <a:prstGeom prst="rect">
            <a:avLst/>
          </a:prstGeom>
        </p:spPr>
      </p:pic>
      <p:pic>
        <p:nvPicPr>
          <p:cNvPr id="30" name="그림 29" descr="500px-Cyalume-reactions_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372" y="2162221"/>
            <a:ext cx="3714776" cy="26241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모서리가 둥근 직사각형 49"/>
          <p:cNvSpPr/>
          <p:nvPr/>
        </p:nvSpPr>
        <p:spPr>
          <a:xfrm>
            <a:off x="4929190" y="1643050"/>
            <a:ext cx="3829050" cy="210502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4914911" y="4438651"/>
            <a:ext cx="3838563" cy="20036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altLang="ko-KR" sz="1600" b="1" dirty="0" smtClean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1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3124" y="295275"/>
            <a:ext cx="93542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메모하는 습관 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!!  </a:t>
            </a:r>
            <a:r>
              <a:rPr lang="ko-KR" altLang="en-US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나도 과학자</a:t>
            </a:r>
            <a:r>
              <a:rPr lang="en-US" altLang="ko-KR" sz="4000" b="1" dirty="0" smtClean="0">
                <a:solidFill>
                  <a:schemeClr val="accent1"/>
                </a:solidFill>
                <a:latin typeface="맑은 고딕" pitchFamily="50" charset="-127"/>
                <a:ea typeface="맑은 고딕" pitchFamily="50" charset="-127"/>
              </a:rPr>
              <a:t>~~!!</a:t>
            </a:r>
            <a:endParaRPr lang="ko-KR" altLang="en-US" sz="4000" b="1" dirty="0">
              <a:solidFill>
                <a:schemeClr val="accent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43"/>
          <p:cNvGrpSpPr/>
          <p:nvPr/>
        </p:nvGrpSpPr>
        <p:grpSpPr>
          <a:xfrm>
            <a:off x="857224" y="1285860"/>
            <a:ext cx="8572560" cy="5207974"/>
            <a:chOff x="553247" y="1121249"/>
            <a:chExt cx="9192132" cy="5584351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675808" y="1613217"/>
              <a:ext cx="3807028" cy="22694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6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53247" y="1248619"/>
              <a:ext cx="4483674" cy="3135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altLang="ko-KR" sz="1300" b="1" dirty="0" smtClean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655380" y="4503601"/>
              <a:ext cx="3794327" cy="21484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50000"/>
                </a:lnSpc>
              </a:pPr>
              <a:endParaRPr lang="en-US" altLang="ko-KR" sz="1600" b="1" dirty="0" smtClean="0"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lnSpc>
                  <a:spcPct val="150000"/>
                </a:lnSpc>
              </a:pP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596077" y="4041419"/>
              <a:ext cx="4087790" cy="4439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50000"/>
                </a:lnSpc>
              </a:pPr>
              <a:endPara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26" name="직선 연결선 25"/>
            <p:cNvCxnSpPr/>
            <p:nvPr/>
          </p:nvCxnSpPr>
          <p:spPr>
            <a:xfrm rot="16200000" flipH="1">
              <a:off x="2197894" y="4191794"/>
              <a:ext cx="5015706" cy="119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927593" y="1121249"/>
              <a:ext cx="1778002" cy="36302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* </a:t>
              </a:r>
              <a:r>
                <a:rPr lang="ko-KR" altLang="en-US" sz="1600" b="1" dirty="0" smtClean="0">
                  <a:latin typeface="맑은 고딕" pitchFamily="50" charset="-127"/>
                  <a:ea typeface="맑은 고딕" pitchFamily="50" charset="-127"/>
                </a:rPr>
                <a:t>나는 똑똑해</a:t>
              </a:r>
              <a:r>
                <a:rPr lang="en-US" altLang="ko-KR" sz="1600" b="1" dirty="0" smtClean="0">
                  <a:latin typeface="맑은 고딕" pitchFamily="50" charset="-127"/>
                  <a:ea typeface="맑은 고딕" pitchFamily="50" charset="-127"/>
                </a:rPr>
                <a:t>~ ! </a:t>
              </a:r>
              <a:endParaRPr lang="ko-KR" altLang="en-US" sz="1600" b="1" dirty="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3173" y="4131673"/>
              <a:ext cx="4902206" cy="3135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300" b="1" dirty="0" smtClean="0">
                  <a:latin typeface="맑은 고딕" pitchFamily="50" charset="-127"/>
                  <a:ea typeface="맑은 고딕" pitchFamily="50" charset="-127"/>
                </a:rPr>
                <a:t>수업을 하면서 알게 된 점이나 느낀 점을 써볼까요</a:t>
              </a:r>
              <a:r>
                <a:rPr lang="en-US" altLang="ko-KR" sz="1300" b="1" dirty="0">
                  <a:latin typeface="맑은 고딕" pitchFamily="50" charset="-127"/>
                  <a:ea typeface="맑은 고딕" pitchFamily="50" charset="-127"/>
                </a:rPr>
                <a:t>?</a:t>
              </a:r>
              <a:endParaRPr lang="ko-KR" altLang="en-US" sz="13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7" name="슬라이드 번호 개체 틀 10"/>
          <p:cNvSpPr txBox="1">
            <a:spLocks/>
          </p:cNvSpPr>
          <p:nvPr/>
        </p:nvSpPr>
        <p:spPr>
          <a:xfrm>
            <a:off x="3759200" y="6543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-1175950" y="1318823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2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맑은고딕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12 </a:t>
            </a:r>
            <a:r>
              <a:rPr lang="ko-KR" altLang="en-US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2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019175" y="2357735"/>
            <a:ext cx="306705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야광물질은 빛을 받은 다음 빛이 제거된 후에도 오랫동안 빛을 내는 것이며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형광물질은 물체가 빛을 받을 때만 빛을 내는 것이에요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8675" y="62960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72050" y="1927225"/>
            <a:ext cx="44275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 1.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019675" y="2762250"/>
            <a:ext cx="36823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2. </a:t>
            </a:r>
            <a:endParaRPr lang="ko-KR" altLang="en-US" sz="13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슬라이드 번호 개체 틀 10"/>
          <p:cNvSpPr txBox="1">
            <a:spLocks/>
          </p:cNvSpPr>
          <p:nvPr/>
        </p:nvSpPr>
        <p:spPr>
          <a:xfrm>
            <a:off x="370568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6</a:t>
            </a:r>
            <a:endParaRPr kumimoji="0" lang="ko-KR" altLang="en-US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7224" y="1357298"/>
            <a:ext cx="277191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300" b="1" dirty="0" smtClean="0"/>
              <a:t>야광과 형광의 차이는 무엇인가요</a:t>
            </a:r>
            <a:r>
              <a:rPr lang="en-US" altLang="ko-KR" sz="1300" b="1" dirty="0" smtClean="0"/>
              <a:t>?</a:t>
            </a:r>
            <a:endParaRPr lang="ko-KR" altLang="en-US" sz="1300" b="1" dirty="0"/>
          </a:p>
        </p:txBody>
      </p:sp>
      <p:sp>
        <p:nvSpPr>
          <p:cNvPr id="32" name="직사각형 31"/>
          <p:cNvSpPr/>
          <p:nvPr/>
        </p:nvSpPr>
        <p:spPr>
          <a:xfrm>
            <a:off x="850554" y="4071942"/>
            <a:ext cx="322138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야광의 원리는 무엇인가요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57818" y="110945"/>
            <a:ext cx="37529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/>
              <a:t>교과 연계 </a:t>
            </a:r>
            <a:r>
              <a:rPr lang="en-US" altLang="ko-KR" sz="1000" b="1" dirty="0" smtClean="0"/>
              <a:t>-</a:t>
            </a:r>
            <a:r>
              <a:rPr lang="ko-KR" altLang="en-US" sz="1000" b="1" dirty="0" smtClean="0"/>
              <a:t> </a:t>
            </a:r>
            <a:r>
              <a:rPr lang="en-US" altLang="ko-KR" sz="1000" b="1" dirty="0" smtClean="0"/>
              <a:t>(</a:t>
            </a:r>
            <a:r>
              <a:rPr lang="ko-KR" altLang="en-US" sz="1000" b="1" dirty="0" smtClean="0"/>
              <a:t>관련단원 </a:t>
            </a:r>
            <a:r>
              <a:rPr lang="en-US" altLang="ko-KR" sz="1000" b="1" dirty="0" smtClean="0"/>
              <a:t>: </a:t>
            </a:r>
            <a:r>
              <a:rPr lang="ko-KR" altLang="en-US" sz="1000" b="1" dirty="0" smtClean="0"/>
              <a:t>고등학교 화학 </a:t>
            </a:r>
            <a:r>
              <a:rPr lang="en-US" altLang="ko-KR" sz="1000" b="1" dirty="0" smtClean="0"/>
              <a:t>1 </a:t>
            </a:r>
            <a:r>
              <a:rPr lang="ko-KR" altLang="en-US" sz="1000" b="1" dirty="0" smtClean="0"/>
              <a:t>아름다운 분자 세계</a:t>
            </a:r>
            <a:r>
              <a:rPr lang="en-US" altLang="ko-KR" sz="1000" b="1" dirty="0" smtClean="0"/>
              <a:t> )</a:t>
            </a:r>
            <a:endParaRPr lang="ko-KR" altLang="en-US" sz="1000" dirty="0"/>
          </a:p>
        </p:txBody>
      </p:sp>
      <p:sp>
        <p:nvSpPr>
          <p:cNvPr id="43" name="직사각형 42"/>
          <p:cNvSpPr/>
          <p:nvPr/>
        </p:nvSpPr>
        <p:spPr>
          <a:xfrm>
            <a:off x="5357818" y="1928802"/>
            <a:ext cx="322138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우리 주변에 있는 야광물질에는 무엇이 있나요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357818" y="2714620"/>
            <a:ext cx="322138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우리 주변에 있는 형광물질에는 무엇이 있나요</a:t>
            </a:r>
            <a:r>
              <a:rPr lang="en-US" altLang="ko-KR" sz="1300" b="1" dirty="0" smtClean="0">
                <a:latin typeface="맑은 고딕" pitchFamily="50" charset="-127"/>
                <a:ea typeface="맑은 고딕" pitchFamily="50" charset="-127"/>
              </a:rPr>
              <a:t>?</a:t>
            </a:r>
            <a:r>
              <a:rPr lang="ko-KR" altLang="en-US" sz="1300" b="1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endParaRPr lang="ko-KR" altLang="en-US" sz="13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1" name="그림 50" descr="이밎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-24"/>
            <a:ext cx="500034" cy="6858000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0" y="-24"/>
            <a:ext cx="50003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-223417" y="5693778"/>
            <a:ext cx="95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storykit</a:t>
            </a:r>
            <a:endParaRPr lang="ko-KR" altLang="en-US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4" name="꺾인 연결선 53"/>
          <p:cNvCxnSpPr/>
          <p:nvPr/>
        </p:nvCxnSpPr>
        <p:spPr>
          <a:xfrm rot="5400000">
            <a:off x="-2291801" y="2720350"/>
            <a:ext cx="5256126" cy="101083"/>
          </a:xfrm>
          <a:prstGeom prst="bentConnector3">
            <a:avLst>
              <a:gd name="adj1" fmla="val 4901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rot="16200000">
            <a:off x="-1175950" y="1318799"/>
            <a:ext cx="2800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    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err="1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야광팔찌만들기</a:t>
            </a:r>
            <a:r>
              <a:rPr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◆</a:t>
            </a:r>
            <a:endParaRPr lang="ko-KR" altLang="en-US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56" name="그림 55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616074">
            <a:off x="-47435" y="6279157"/>
            <a:ext cx="558394" cy="519549"/>
          </a:xfrm>
          <a:prstGeom prst="rect">
            <a:avLst/>
          </a:prstGeom>
        </p:spPr>
      </p:pic>
      <p:pic>
        <p:nvPicPr>
          <p:cNvPr id="35" name="그림 34" descr="스토리로고_흰색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1024" y="5786454"/>
            <a:ext cx="1002261" cy="932538"/>
          </a:xfrm>
          <a:prstGeom prst="rect">
            <a:avLst/>
          </a:prstGeom>
        </p:spPr>
      </p:pic>
      <p:sp>
        <p:nvSpPr>
          <p:cNvPr id="38" name="직사각형 37"/>
          <p:cNvSpPr/>
          <p:nvPr/>
        </p:nvSpPr>
        <p:spPr>
          <a:xfrm>
            <a:off x="1000100" y="4572008"/>
            <a:ext cx="35719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물질은 더 이상 쪼개지지 않는 원자로 이루어져있어요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원자에 빛이 쏘여 </a:t>
            </a:r>
            <a:r>
              <a:rPr lang="ko-KR" altLang="en-US" sz="13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지게되면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원자가 에너지를 받게 되어 전자들이 들뜨게 되고 불안정해지면서 에너지가 커져요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에너지를 받은 전자들은 원래 궤도를 돌지 않고 더 높은 궤도로 침투하게 되요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본래의 자기 궤도를 돌지 않는 들뜬 전자들은 불안정하여 안정한 궤도로 돌아오기 위해 빛 에너지를 방출하는 것이에요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357818" y="2428868"/>
            <a:ext cx="306705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야광별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3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야광봉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야광팔찌</a:t>
            </a:r>
            <a:r>
              <a:rPr lang="en-US" altLang="ko-KR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3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야광 머리띠</a:t>
            </a:r>
            <a:endParaRPr lang="en-US" altLang="ko-KR" sz="13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5500694" y="3286124"/>
            <a:ext cx="306705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형광펜</a:t>
            </a:r>
            <a:endParaRPr lang="en-US" altLang="ko-KR" sz="13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611</Words>
  <Application>Microsoft Office PowerPoint</Application>
  <PresentationFormat>화면 슬라이드 쇼(4:3)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야광봉, 야광팔찌만들기                         Lv. 3</vt:lpstr>
      <vt:lpstr>슬라이드 2</vt:lpstr>
      <vt:lpstr>슬라이드 3</vt:lpstr>
      <vt:lpstr>슬라이드 4</vt:lpstr>
      <vt:lpstr>슬라이드 5</vt:lpstr>
      <vt:lpstr>슬라이드 6</vt:lpstr>
    </vt:vector>
  </TitlesOfParts>
  <Company>카이쟈인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기무라사마</dc:creator>
  <cp:lastModifiedBy>기무라사마</cp:lastModifiedBy>
  <cp:revision>142</cp:revision>
  <dcterms:created xsi:type="dcterms:W3CDTF">2014-11-05T02:22:08Z</dcterms:created>
  <dcterms:modified xsi:type="dcterms:W3CDTF">2015-11-16T02:01:40Z</dcterms:modified>
</cp:coreProperties>
</file>