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91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F804-3D36-4ED6-BED1-F1018974A1F7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1E1D-B5D1-40A8-B567-F2623A7B78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5562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1E1D-B5D1-40A8-B567-F2623A7B786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374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2E30-51FB-4616-A8A4-2F91955A4BDA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643050"/>
            <a:ext cx="4815184" cy="4480212"/>
          </a:xfrm>
          <a:prstGeom prst="rect">
            <a:avLst/>
          </a:prstGeom>
        </p:spPr>
      </p:pic>
      <p:sp>
        <p:nvSpPr>
          <p:cNvPr id="30" name="자유형 29"/>
          <p:cNvSpPr/>
          <p:nvPr/>
        </p:nvSpPr>
        <p:spPr>
          <a:xfrm>
            <a:off x="-562564" y="-142900"/>
            <a:ext cx="10921042" cy="1489494"/>
          </a:xfrm>
          <a:custGeom>
            <a:avLst/>
            <a:gdLst>
              <a:gd name="connsiteX0" fmla="*/ 721744 w 10921042"/>
              <a:gd name="connsiteY0" fmla="*/ 579408 h 1489494"/>
              <a:gd name="connsiteX1" fmla="*/ 3456318 w 10921042"/>
              <a:gd name="connsiteY1" fmla="*/ 1485181 h 1489494"/>
              <a:gd name="connsiteX2" fmla="*/ 6691223 w 10921042"/>
              <a:gd name="connsiteY2" fmla="*/ 605287 h 1489494"/>
              <a:gd name="connsiteX3" fmla="*/ 8865080 w 10921042"/>
              <a:gd name="connsiteY3" fmla="*/ 777815 h 1489494"/>
              <a:gd name="connsiteX4" fmla="*/ 9719095 w 10921042"/>
              <a:gd name="connsiteY4" fmla="*/ 510396 h 1489494"/>
              <a:gd name="connsiteX5" fmla="*/ 9624204 w 10921042"/>
              <a:gd name="connsiteY5" fmla="*/ 70449 h 1489494"/>
              <a:gd name="connsiteX6" fmla="*/ 1938069 w 10921042"/>
              <a:gd name="connsiteY6" fmla="*/ 87702 h 1489494"/>
              <a:gd name="connsiteX7" fmla="*/ 230038 w 10921042"/>
              <a:gd name="connsiteY7" fmla="*/ 113581 h 1489494"/>
              <a:gd name="connsiteX8" fmla="*/ 557842 w 10921042"/>
              <a:gd name="connsiteY8" fmla="*/ 501770 h 1489494"/>
              <a:gd name="connsiteX9" fmla="*/ 721744 w 10921042"/>
              <a:gd name="connsiteY9" fmla="*/ 579408 h 148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21042" h="1489494">
                <a:moveTo>
                  <a:pt x="721744" y="579408"/>
                </a:moveTo>
                <a:cubicBezTo>
                  <a:pt x="1204823" y="743310"/>
                  <a:pt x="2461405" y="1480868"/>
                  <a:pt x="3456318" y="1485181"/>
                </a:cubicBezTo>
                <a:cubicBezTo>
                  <a:pt x="4451231" y="1489494"/>
                  <a:pt x="5789763" y="723181"/>
                  <a:pt x="6691223" y="605287"/>
                </a:cubicBezTo>
                <a:cubicBezTo>
                  <a:pt x="7592683" y="487393"/>
                  <a:pt x="8360435" y="793630"/>
                  <a:pt x="8865080" y="777815"/>
                </a:cubicBezTo>
                <a:cubicBezTo>
                  <a:pt x="9369725" y="762000"/>
                  <a:pt x="9592574" y="628290"/>
                  <a:pt x="9719095" y="510396"/>
                </a:cubicBezTo>
                <a:cubicBezTo>
                  <a:pt x="9845616" y="392502"/>
                  <a:pt x="10921042" y="140898"/>
                  <a:pt x="9624204" y="70449"/>
                </a:cubicBezTo>
                <a:cubicBezTo>
                  <a:pt x="8327366" y="0"/>
                  <a:pt x="3503763" y="80513"/>
                  <a:pt x="1938069" y="87702"/>
                </a:cubicBezTo>
                <a:cubicBezTo>
                  <a:pt x="372375" y="94891"/>
                  <a:pt x="460076" y="44570"/>
                  <a:pt x="230038" y="113581"/>
                </a:cubicBezTo>
                <a:cubicBezTo>
                  <a:pt x="0" y="182592"/>
                  <a:pt x="474453" y="425570"/>
                  <a:pt x="557842" y="501770"/>
                </a:cubicBezTo>
                <a:cubicBezTo>
                  <a:pt x="641231" y="577970"/>
                  <a:pt x="238665" y="415506"/>
                  <a:pt x="721744" y="579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2643174" y="2571744"/>
            <a:ext cx="6357950" cy="1571636"/>
          </a:xfrm>
          <a:noFill/>
        </p:spPr>
        <p:txBody>
          <a:bodyPr>
            <a:noAutofit/>
          </a:bodyPr>
          <a:lstStyle/>
          <a:p>
            <a:pPr algn="r"/>
            <a:r>
              <a:rPr lang="ko-KR" altLang="en-US" sz="4500" b="1" dirty="0" smtClean="0"/>
              <a:t>공기대포 만들기</a:t>
            </a:r>
            <a:r>
              <a:rPr lang="en-US" altLang="ko-KR" sz="4500" b="1" dirty="0" smtClean="0"/>
              <a:t/>
            </a:r>
            <a:br>
              <a:rPr lang="en-US" altLang="ko-KR" sz="4500" b="1" dirty="0" smtClean="0"/>
            </a:br>
            <a:r>
              <a:rPr lang="en-US" altLang="ko-KR" sz="3200" b="1" dirty="0" smtClean="0"/>
              <a:t>Lv. 2 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6199668" y="1214422"/>
            <a:ext cx="2944332" cy="1333500"/>
            <a:chOff x="6000760" y="1214422"/>
            <a:chExt cx="2944332" cy="13335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00760" y="1214422"/>
              <a:ext cx="2371725" cy="133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그림 12" descr="뇌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148" y="1428736"/>
              <a:ext cx="1086944" cy="756135"/>
            </a:xfrm>
            <a:prstGeom prst="rect">
              <a:avLst/>
            </a:prstGeom>
          </p:spPr>
        </p:pic>
      </p:grpSp>
      <p:sp>
        <p:nvSpPr>
          <p:cNvPr id="36" name="직사각형 35"/>
          <p:cNvSpPr/>
          <p:nvPr/>
        </p:nvSpPr>
        <p:spPr>
          <a:xfrm>
            <a:off x="8501090" y="5572140"/>
            <a:ext cx="35719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42844" y="6627168"/>
            <a:ext cx="53383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본 </a:t>
            </a:r>
            <a:r>
              <a:rPr lang="ko-KR" altLang="en-US" sz="900" dirty="0" err="1" smtClean="0"/>
              <a:t>스토리북은</a:t>
            </a:r>
            <a:r>
              <a:rPr lang="ko-KR" altLang="en-US" sz="900" dirty="0" smtClean="0"/>
              <a:t>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무단 </a:t>
            </a:r>
            <a:r>
              <a:rPr lang="ko-KR" altLang="en-US" sz="900" b="1" dirty="0" err="1" smtClean="0">
                <a:solidFill>
                  <a:srgbClr val="FF0000"/>
                </a:solidFill>
              </a:rPr>
              <a:t>복제및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배포를 금지</a:t>
            </a:r>
            <a:r>
              <a:rPr lang="ko-KR" altLang="en-US" sz="900" dirty="0" smtClean="0"/>
              <a:t>하고 있으며 이를 </a:t>
            </a:r>
            <a:r>
              <a:rPr lang="ko-KR" altLang="en-US" sz="900" dirty="0" err="1" smtClean="0"/>
              <a:t>어길시</a:t>
            </a:r>
            <a:r>
              <a:rPr lang="ko-KR" altLang="en-US" sz="900" dirty="0" smtClean="0"/>
              <a:t> 법적 처벌을 받을 수 있습니다</a:t>
            </a:r>
            <a:r>
              <a:rPr lang="en-US" altLang="ko-KR" sz="900" dirty="0" smtClean="0"/>
              <a:t>.</a:t>
            </a:r>
            <a:endParaRPr lang="ko-KR" altLang="en-US" sz="900" dirty="0"/>
          </a:p>
        </p:txBody>
      </p:sp>
      <p:sp>
        <p:nvSpPr>
          <p:cNvPr id="12" name="직사각형 11"/>
          <p:cNvSpPr/>
          <p:nvPr/>
        </p:nvSpPr>
        <p:spPr>
          <a:xfrm>
            <a:off x="8501090" y="5572140"/>
            <a:ext cx="35719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 descr="가이드북_이미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0400" y="5187950"/>
            <a:ext cx="1981200" cy="1183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46900" y="6248400"/>
            <a:ext cx="22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www.wanistory.com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1071538" y="785794"/>
            <a:ext cx="7500990" cy="1285884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대포알이 없는 대포가 이 세상에 있을까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모두 함께 공기로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대포를 쏘아 보자</a:t>
            </a:r>
            <a:r>
              <a:rPr lang="en-US" altLang="ko-KR" sz="1300" dirty="0" smtClean="0">
                <a:solidFill>
                  <a:schemeClr val="tx1"/>
                </a:solidFill>
              </a:rPr>
              <a:t>!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누가 </a:t>
            </a:r>
            <a:r>
              <a:rPr lang="ko-KR" altLang="en-US" sz="1300" dirty="0" smtClean="0">
                <a:solidFill>
                  <a:schemeClr val="tx1"/>
                </a:solidFill>
              </a:rPr>
              <a:t>먼저 촛불을 </a:t>
            </a:r>
            <a:r>
              <a:rPr lang="ko-KR" altLang="en-US" sz="1300" dirty="0" smtClean="0">
                <a:solidFill>
                  <a:schemeClr val="tx1"/>
                </a:solidFill>
              </a:rPr>
              <a:t>끌 </a:t>
            </a:r>
            <a:r>
              <a:rPr lang="ko-KR" altLang="en-US" sz="1300" dirty="0" smtClean="0">
                <a:solidFill>
                  <a:schemeClr val="tx1"/>
                </a:solidFill>
              </a:rPr>
              <a:t>수 있을까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28604"/>
            <a:ext cx="395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공기대포는 어떻게 만들어졌을까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0254348"/>
              </p:ext>
            </p:extLst>
          </p:nvPr>
        </p:nvGraphicFramePr>
        <p:xfrm>
          <a:off x="1071538" y="2357430"/>
          <a:ext cx="7500990" cy="4063998"/>
        </p:xfrm>
        <a:graphic>
          <a:graphicData uri="http://schemas.openxmlformats.org/drawingml/2006/table">
            <a:tbl>
              <a:tblPr/>
              <a:tblGrid>
                <a:gridCol w="1321802"/>
                <a:gridCol w="6179188"/>
              </a:tblGrid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흠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이번 연구도 성공적이군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어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?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박사님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종이 상자로 뭐하세요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?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공기를 쏘는 대포를 만들어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보고 있었단다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에이 박사님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!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아무 것도 없는데 어떻게 대포를 쏴요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!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이걸로 촛불을 끌 수 도 있는 걸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같이 만들어서 친구들과 촛불 끄기 대회를 해볼까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?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좋아요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!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제가 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등으로 끌 거에요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자신 있어요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9" name="_x88561904" descr="EMB000002180d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8659" y="5143512"/>
            <a:ext cx="510992" cy="571504"/>
          </a:xfrm>
          <a:prstGeom prst="rect">
            <a:avLst/>
          </a:prstGeom>
          <a:noFill/>
        </p:spPr>
      </p:pic>
      <p:pic>
        <p:nvPicPr>
          <p:cNvPr id="50" name="_x88561904" descr="EMB000002180d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3594" y="2436316"/>
            <a:ext cx="510992" cy="571504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46" name="_x85863888" descr="EMB000002180d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8998" y="5786454"/>
            <a:ext cx="360185" cy="535378"/>
          </a:xfrm>
          <a:prstGeom prst="rect">
            <a:avLst/>
          </a:prstGeom>
          <a:noFill/>
        </p:spPr>
      </p:pic>
      <p:pic>
        <p:nvPicPr>
          <p:cNvPr id="53" name="_x85863888" descr="EMB000002180d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8998" y="3110664"/>
            <a:ext cx="360185" cy="535378"/>
          </a:xfrm>
          <a:prstGeom prst="rect">
            <a:avLst/>
          </a:prstGeom>
          <a:noFill/>
        </p:spPr>
      </p:pic>
      <p:pic>
        <p:nvPicPr>
          <p:cNvPr id="54" name="_x85863888" descr="EMB000002180d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8879" y="4429132"/>
            <a:ext cx="360185" cy="535378"/>
          </a:xfrm>
          <a:prstGeom prst="rect">
            <a:avLst/>
          </a:prstGeom>
          <a:noFill/>
        </p:spPr>
      </p:pic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692595" y="110945"/>
            <a:ext cx="537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초등학교 </a:t>
            </a:r>
            <a:r>
              <a:rPr lang="en-US" altLang="ko-KR" sz="1000" b="1" dirty="0" smtClean="0"/>
              <a:t>6</a:t>
            </a:r>
            <a:r>
              <a:rPr lang="ko-KR" altLang="en-US" sz="1000" b="1" dirty="0" smtClean="0"/>
              <a:t>학년 </a:t>
            </a:r>
            <a:r>
              <a:rPr lang="en-US" altLang="ko-KR" sz="1000" b="1" dirty="0" smtClean="0"/>
              <a:t>1</a:t>
            </a:r>
            <a:r>
              <a:rPr lang="ko-KR" altLang="en-US" sz="1000" b="1" dirty="0" smtClean="0"/>
              <a:t>학기 </a:t>
            </a:r>
            <a:r>
              <a:rPr lang="ko-KR" altLang="en-US" sz="1000" b="1" dirty="0" err="1" smtClean="0"/>
              <a:t>여러가지</a:t>
            </a:r>
            <a:r>
              <a:rPr lang="ko-KR" altLang="en-US" sz="1000" b="1" dirty="0" smtClean="0"/>
              <a:t> 기체 </a:t>
            </a:r>
            <a:r>
              <a:rPr lang="en-US" altLang="ko-KR" sz="1000" b="1" dirty="0" smtClean="0"/>
              <a:t>/ </a:t>
            </a:r>
            <a:r>
              <a:rPr lang="ko-KR" altLang="en-US" sz="1000" b="1" dirty="0" smtClean="0"/>
              <a:t>고등학교 물리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에너지 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118832" y="818754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공기대포 만들기◆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3143" y="841032"/>
            <a:ext cx="2757289" cy="1209434"/>
          </a:xfrm>
          <a:prstGeom prst="rect">
            <a:avLst/>
          </a:prstGeom>
        </p:spPr>
      </p:pic>
      <p:pic>
        <p:nvPicPr>
          <p:cNvPr id="27" name="_x88561904" descr="EMB000002180d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8294" y="3774597"/>
            <a:ext cx="521357" cy="583097"/>
          </a:xfrm>
          <a:prstGeom prst="rect">
            <a:avLst/>
          </a:prstGeom>
          <a:noFill/>
        </p:spPr>
      </p:pic>
      <p:sp>
        <p:nvSpPr>
          <p:cNvPr id="28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- 2 -</a:t>
            </a:r>
            <a:endParaRPr kumimoji="0" lang="ko-KR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pic>
        <p:nvPicPr>
          <p:cNvPr id="19" name="그림 18" descr="설명서_공기대포스토리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88" y="167055"/>
            <a:ext cx="7135298" cy="647665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692595" y="110945"/>
            <a:ext cx="537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초등학교 </a:t>
            </a:r>
            <a:r>
              <a:rPr lang="en-US" altLang="ko-KR" sz="1000" b="1" dirty="0" smtClean="0"/>
              <a:t>6</a:t>
            </a:r>
            <a:r>
              <a:rPr lang="ko-KR" altLang="en-US" sz="1000" b="1" dirty="0" smtClean="0"/>
              <a:t>학년 </a:t>
            </a:r>
            <a:r>
              <a:rPr lang="en-US" altLang="ko-KR" sz="1000" b="1" dirty="0" smtClean="0"/>
              <a:t>1</a:t>
            </a:r>
            <a:r>
              <a:rPr lang="ko-KR" altLang="en-US" sz="1000" b="1" dirty="0" smtClean="0"/>
              <a:t>학기 </a:t>
            </a:r>
            <a:r>
              <a:rPr lang="ko-KR" altLang="en-US" sz="1000" b="1" dirty="0" err="1" smtClean="0"/>
              <a:t>여러가지</a:t>
            </a:r>
            <a:r>
              <a:rPr lang="ko-KR" altLang="en-US" sz="1000" b="1" dirty="0" smtClean="0"/>
              <a:t> 기체 </a:t>
            </a:r>
            <a:r>
              <a:rPr lang="en-US" altLang="ko-KR" sz="1000" b="1" dirty="0" smtClean="0"/>
              <a:t>/ </a:t>
            </a:r>
            <a:r>
              <a:rPr lang="ko-KR" altLang="en-US" sz="1000" b="1" dirty="0" smtClean="0"/>
              <a:t>고등학교 물리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에너지 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" name="그림 27" descr="스토리로고_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0" name="꺾인 연결선 29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6200000">
            <a:off x="-1118832" y="818754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공기대포 만들기◆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- 3 -</a:t>
            </a:r>
            <a:endParaRPr kumimoji="0" lang="ko-KR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 descr="공기대포_이미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677011"/>
            <a:ext cx="3643338" cy="2180989"/>
          </a:xfrm>
          <a:prstGeom prst="rect">
            <a:avLst/>
          </a:prstGeom>
        </p:spPr>
      </p:pic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1071538" y="1214421"/>
            <a:ext cx="7786742" cy="3327943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1"/>
                </a:solidFill>
              </a:rPr>
              <a:t>  우리가 만든 공기 대포를 볼까요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dirty="0" smtClean="0">
                <a:solidFill>
                  <a:schemeClr val="tx1"/>
                </a:solidFill>
              </a:rPr>
              <a:t>대포알이 나가는 구멍의 크기가 대포의 몸통보다 작죠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우리가 공기로 대포알을 만들 수 있는 원리가 이 안에 숨겨져 있어요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  <a:r>
              <a:rPr lang="ko-KR" altLang="en-US" sz="1400" dirty="0" smtClean="0">
                <a:solidFill>
                  <a:schemeClr val="tx1"/>
                </a:solidFill>
              </a:rPr>
              <a:t>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좁은 문이 있는 교실과 넓은 문이 있는 교실을 생각해 봅시다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두 교실에 모두 학생들이 꽉 차있다고 할 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어떤 교실이 밖으로 나가기 쉬울까요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dirty="0" smtClean="0">
                <a:solidFill>
                  <a:schemeClr val="tx1"/>
                </a:solidFill>
              </a:rPr>
              <a:t>당연히 넓은 문이겠죠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그러면 </a:t>
            </a:r>
            <a:r>
              <a:rPr lang="en-US" altLang="ko-KR" sz="1400" dirty="0" smtClean="0">
                <a:solidFill>
                  <a:schemeClr val="tx1"/>
                </a:solidFill>
              </a:rPr>
              <a:t>10</a:t>
            </a:r>
            <a:r>
              <a:rPr lang="ko-KR" altLang="en-US" sz="1400" dirty="0" smtClean="0">
                <a:solidFill>
                  <a:schemeClr val="tx1"/>
                </a:solidFill>
              </a:rPr>
              <a:t>초 안에 학생들이 모두 교실을 나가야 하는 미션이 주어진다면 어떻게 될까요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dirty="0" smtClean="0">
                <a:solidFill>
                  <a:schemeClr val="tx1"/>
                </a:solidFill>
              </a:rPr>
              <a:t>좁은 문이 있는 교실의 학생들은 아마 달려서 밖으로 나가야 할 거에요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1"/>
                </a:solidFill>
              </a:rPr>
              <a:t>  우리가 만든 공기대포도 마찬가지랍니다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공기 대포를 눌러주면 넓은 몸통에 있던 공기는  좁은 입구로 나가려고 매우 빨리 움직일 거에요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따라서 입구를 따라 강하게 앞으로 튕겨나간 공기는 대포알과 같은 역할을 할 수 있게 된답니다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en-US" altLang="ko-KR" sz="1400" dirty="0" smtClean="0">
                <a:solidFill>
                  <a:srgbClr val="FF0000"/>
                </a:solidFill>
              </a:rPr>
              <a:t>[</a:t>
            </a:r>
            <a:r>
              <a:rPr lang="ko-KR" altLang="en-US" sz="1400" dirty="0" smtClean="0">
                <a:solidFill>
                  <a:srgbClr val="FF0000"/>
                </a:solidFill>
              </a:rPr>
              <a:t>연속 방정식</a:t>
            </a:r>
            <a:r>
              <a:rPr lang="en-US" altLang="ko-KR" sz="1400" dirty="0" smtClean="0">
                <a:solidFill>
                  <a:srgbClr val="FF0000"/>
                </a:solidFill>
              </a:rPr>
              <a:t>]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642918"/>
            <a:ext cx="471154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700" b="1" dirty="0" smtClean="0">
                <a:latin typeface="맑은 고딕" pitchFamily="50" charset="-127"/>
                <a:ea typeface="맑은 고딕" pitchFamily="50" charset="-127"/>
              </a:rPr>
              <a:t>2.  </a:t>
            </a:r>
            <a:r>
              <a:rPr lang="ko-KR" altLang="en-US" sz="1700" b="1" dirty="0" smtClean="0">
                <a:latin typeface="맑은 고딕" pitchFamily="50" charset="-127"/>
                <a:ea typeface="맑은 고딕" pitchFamily="50" charset="-127"/>
              </a:rPr>
              <a:t>공기로 </a:t>
            </a:r>
            <a:r>
              <a:rPr lang="ko-KR" altLang="en-US" sz="1700" b="1" dirty="0">
                <a:latin typeface="맑은 고딕" pitchFamily="50" charset="-127"/>
              </a:rPr>
              <a:t>어떻게 </a:t>
            </a:r>
            <a:r>
              <a:rPr lang="ko-KR" altLang="en-US" sz="1700" b="1" dirty="0" smtClean="0">
                <a:latin typeface="맑은 고딕" pitchFamily="50" charset="-127"/>
                <a:ea typeface="맑은 고딕" pitchFamily="50" charset="-127"/>
              </a:rPr>
              <a:t>대포알을 만들 수 있을까요</a:t>
            </a:r>
            <a:r>
              <a:rPr lang="en-US" altLang="ko-KR" sz="17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7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6" name="그림 3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692595" y="110945"/>
            <a:ext cx="537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초등학교 </a:t>
            </a:r>
            <a:r>
              <a:rPr lang="en-US" altLang="ko-KR" sz="1000" b="1" dirty="0" smtClean="0"/>
              <a:t>6</a:t>
            </a:r>
            <a:r>
              <a:rPr lang="ko-KR" altLang="en-US" sz="1000" b="1" dirty="0" smtClean="0"/>
              <a:t>학년 </a:t>
            </a:r>
            <a:r>
              <a:rPr lang="en-US" altLang="ko-KR" sz="1000" b="1" dirty="0" smtClean="0"/>
              <a:t>1</a:t>
            </a:r>
            <a:r>
              <a:rPr lang="ko-KR" altLang="en-US" sz="1000" b="1" dirty="0" smtClean="0"/>
              <a:t>학기 </a:t>
            </a:r>
            <a:r>
              <a:rPr lang="ko-KR" altLang="en-US" sz="1000" b="1" dirty="0" err="1" smtClean="0"/>
              <a:t>여러가지</a:t>
            </a:r>
            <a:r>
              <a:rPr lang="ko-KR" altLang="en-US" sz="1000" b="1" dirty="0" smtClean="0"/>
              <a:t> 기체 </a:t>
            </a:r>
            <a:r>
              <a:rPr lang="en-US" altLang="ko-KR" sz="1000" b="1" dirty="0" smtClean="0"/>
              <a:t>/ </a:t>
            </a:r>
            <a:r>
              <a:rPr lang="ko-KR" altLang="en-US" sz="1000" b="1" dirty="0" smtClean="0"/>
              <a:t>고등학교 물리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에너지 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pic>
        <p:nvPicPr>
          <p:cNvPr id="25" name="그림 24" descr="제품이미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4581143"/>
            <a:ext cx="3786214" cy="2062567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7" name="꺾인 연결선 26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-1118832" y="818754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공기대포 만들기◆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- 4 -</a:t>
            </a:r>
            <a:endParaRPr kumimoji="0" lang="ko-KR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005754" y="642918"/>
            <a:ext cx="412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실험에서 향 연기는 어떻게 났나요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013974" y="3356432"/>
            <a:ext cx="711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우리 주변에서 공기 대포와 같은 원리를 지닌 것들을 찾아보아요</a:t>
            </a:r>
            <a:r>
              <a:rPr lang="en-US" altLang="ko-KR" b="1" dirty="0" smtClean="0"/>
              <a:t>.</a:t>
            </a:r>
            <a:endParaRPr lang="ko-KR" alt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2000240"/>
            <a:ext cx="5723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+mj-lt"/>
              </a:rPr>
              <a:t>내용설명으로 들어가는 글씨크기는 공통으로 </a:t>
            </a:r>
            <a:r>
              <a:rPr lang="ko-KR" altLang="en-US" sz="1400" dirty="0" err="1" smtClean="0">
                <a:latin typeface="+mj-lt"/>
              </a:rPr>
              <a:t>맑은고딕</a:t>
            </a:r>
            <a:r>
              <a:rPr lang="ko-KR" altLang="en-US" sz="1400" dirty="0" smtClean="0">
                <a:latin typeface="+mj-lt"/>
              </a:rPr>
              <a:t> </a:t>
            </a:r>
            <a:r>
              <a:rPr lang="en-US" altLang="ko-KR" sz="1400" dirty="0" smtClean="0">
                <a:latin typeface="+mj-lt"/>
              </a:rPr>
              <a:t>14</a:t>
            </a:r>
            <a:r>
              <a:rPr lang="ko-KR" altLang="en-US" sz="1400" dirty="0" err="1" smtClean="0">
                <a:latin typeface="+mj-lt"/>
              </a:rPr>
              <a:t>로해주세요</a:t>
            </a:r>
            <a:endParaRPr lang="ko-KR" altLang="en-US" sz="1400" dirty="0">
              <a:latin typeface="+mj-lt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71538" y="1071545"/>
            <a:ext cx="7500990" cy="2078531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1"/>
                </a:solidFill>
              </a:rPr>
              <a:t>  실험에서 향 연기는 우리가 끼운 카드의 모양대로 구름처럼 나갔어요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향 연기는 공기가 어떻게 나가는지를 눈으로 보는 것을 도와주는 역할을 해요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아까 말했듯이 공기는 입구의 모양이 작을수록 빠르게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입구의 모양과 똑같이 밖으로 나간답니다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따라서 향 연기도 우리가 끼운 카드 모양과 같은 모양으로 발사될 거에요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000100" y="3867510"/>
            <a:ext cx="7572428" cy="2419010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>
                <a:solidFill>
                  <a:schemeClr val="tx1"/>
                </a:solidFill>
              </a:rPr>
              <a:t>소방관들이 고무호스로 물을 틀어서 불을 꺼주어요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크기가 큰 물탱크에 차 있는 물이 좁은 고무 호스를 통해 나오면 속도가 빨라져요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소방관들은 이렇게 빠르게 나오는 물을 불이 난 곳에 뿌려서 불을 끈답니다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>
                <a:solidFill>
                  <a:schemeClr val="tx1"/>
                </a:solidFill>
              </a:rPr>
              <a:t>계곡의 상류가 하류보다 위험한 것도 이러한 원리 때문이에요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계곡의 상류는 하류보다 폭이 좁기 때문에 물이 아주 빠르게 흐른답니다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피서를 갈 때는 꼭 어른들과 함께 가도록 해요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pic>
        <p:nvPicPr>
          <p:cNvPr id="36" name="그림 35" descr="스토리로고_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692595" y="110945"/>
            <a:ext cx="537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초등학교 </a:t>
            </a:r>
            <a:r>
              <a:rPr lang="en-US" altLang="ko-KR" sz="1000" b="1" dirty="0" smtClean="0"/>
              <a:t>6</a:t>
            </a:r>
            <a:r>
              <a:rPr lang="ko-KR" altLang="en-US" sz="1000" b="1" dirty="0" smtClean="0"/>
              <a:t>학년 </a:t>
            </a:r>
            <a:r>
              <a:rPr lang="en-US" altLang="ko-KR" sz="1000" b="1" dirty="0" smtClean="0"/>
              <a:t>1</a:t>
            </a:r>
            <a:r>
              <a:rPr lang="ko-KR" altLang="en-US" sz="1000" b="1" dirty="0" smtClean="0"/>
              <a:t>학기 </a:t>
            </a:r>
            <a:r>
              <a:rPr lang="ko-KR" altLang="en-US" sz="1000" b="1" dirty="0" err="1" smtClean="0"/>
              <a:t>여러가지</a:t>
            </a:r>
            <a:r>
              <a:rPr lang="ko-KR" altLang="en-US" sz="1000" b="1" dirty="0" smtClean="0"/>
              <a:t> 기체 </a:t>
            </a:r>
            <a:r>
              <a:rPr lang="en-US" altLang="ko-KR" sz="1000" b="1" dirty="0" smtClean="0"/>
              <a:t>/ </a:t>
            </a:r>
            <a:r>
              <a:rPr lang="ko-KR" altLang="en-US" sz="1000" b="1" dirty="0" smtClean="0"/>
              <a:t>고등학교 물리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에너지 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29" name="직사각형 28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" name="그림 29" descr="스토리로고_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7" name="꺾인 연결선 36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1118832" y="818754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공기대포 만들기◆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- 5 -</a:t>
            </a:r>
            <a:endParaRPr kumimoji="0" lang="ko-KR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모서리가 둥근 직사각형 49"/>
          <p:cNvSpPr/>
          <p:nvPr/>
        </p:nvSpPr>
        <p:spPr>
          <a:xfrm>
            <a:off x="4929190" y="1714488"/>
            <a:ext cx="3829050" cy="210502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4914911" y="4438651"/>
            <a:ext cx="3838563" cy="20036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3124" y="295275"/>
            <a:ext cx="935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메모하는 습관 </a:t>
            </a:r>
            <a:r>
              <a:rPr lang="en-US" altLang="ko-KR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!!  </a:t>
            </a:r>
            <a:r>
              <a:rPr lang="ko-KR" altLang="en-US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나도 과학자</a:t>
            </a:r>
            <a:r>
              <a:rPr lang="en-US" altLang="ko-KR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~~!!</a:t>
            </a:r>
            <a:endParaRPr lang="ko-KR" altLang="en-US" sz="40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43"/>
          <p:cNvGrpSpPr/>
          <p:nvPr/>
        </p:nvGrpSpPr>
        <p:grpSpPr>
          <a:xfrm>
            <a:off x="857224" y="1285860"/>
            <a:ext cx="8572560" cy="5207974"/>
            <a:chOff x="553247" y="1121249"/>
            <a:chExt cx="9192132" cy="5584351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675808" y="1613217"/>
              <a:ext cx="3807028" cy="22694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altLang="ko-KR" sz="16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553247" y="1248619"/>
              <a:ext cx="4483674" cy="3135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ko-KR" sz="13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655380" y="4651966"/>
              <a:ext cx="3794327" cy="20000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각자 그림</a:t>
              </a:r>
              <a:endPara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3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96077" y="4041419"/>
              <a:ext cx="4087790" cy="443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endPara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rot="16200000" flipH="1">
              <a:off x="2197894" y="4191794"/>
              <a:ext cx="5015706" cy="1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927593" y="1121249"/>
              <a:ext cx="1778002" cy="36302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* </a:t>
              </a:r>
              <a:r>
                <a:rPr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나는 똑똑해</a:t>
              </a:r>
              <a:r>
                <a:rPr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~ ! </a:t>
              </a: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3173" y="4131673"/>
              <a:ext cx="4902206" cy="313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b="1" dirty="0" smtClean="0">
                  <a:latin typeface="맑은 고딕" pitchFamily="50" charset="-127"/>
                  <a:ea typeface="맑은 고딕" pitchFamily="50" charset="-127"/>
                </a:rPr>
                <a:t>수업을 하면서 알게 된 점이나 느낀 점을 써볼까요</a:t>
              </a:r>
              <a:r>
                <a:rPr lang="en-US" altLang="ko-KR" sz="1300" b="1" dirty="0">
                  <a:latin typeface="맑은 고딕" pitchFamily="50" charset="-127"/>
                  <a:ea typeface="맑은 고딕" pitchFamily="50" charset="-127"/>
                </a:rPr>
                <a:t>?</a:t>
              </a:r>
              <a:endParaRPr lang="ko-KR" altLang="en-US" sz="130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7" name="슬라이드 번호 개체 틀 10"/>
          <p:cNvSpPr txBox="1">
            <a:spLocks/>
          </p:cNvSpPr>
          <p:nvPr/>
        </p:nvSpPr>
        <p:spPr>
          <a:xfrm>
            <a:off x="3759200" y="6543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019174" y="2357735"/>
            <a:ext cx="33368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대포알이 나가는 입구가 대포의 몸통보다 좁기 때문이에요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이렇듯 좁은 통로에서는 공기가 무척 빠르게 이동하기 때문에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대포알처럼 세게 나갈 수 있는 거랍니다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3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8675" y="6296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72050" y="1927225"/>
            <a:ext cx="44275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 1.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19675" y="2762250"/>
            <a:ext cx="36823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endParaRPr lang="ko-KR" altLang="en-US" sz="13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- 6 -</a:t>
            </a:r>
            <a:endParaRPr kumimoji="0" lang="ko-KR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224" y="1357298"/>
            <a:ext cx="36166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b="1" dirty="0" smtClean="0"/>
              <a:t>공기로 대포를 쏠 수 있는 이유는 무엇일까요</a:t>
            </a:r>
            <a:r>
              <a:rPr lang="en-US" altLang="ko-KR" sz="1300" b="1" dirty="0" smtClean="0"/>
              <a:t>?</a:t>
            </a:r>
            <a:endParaRPr lang="ko-KR" altLang="en-US" sz="1300" b="1" dirty="0"/>
          </a:p>
        </p:txBody>
      </p:sp>
      <p:sp>
        <p:nvSpPr>
          <p:cNvPr id="32" name="직사각형 31"/>
          <p:cNvSpPr/>
          <p:nvPr/>
        </p:nvSpPr>
        <p:spPr>
          <a:xfrm>
            <a:off x="850554" y="4071942"/>
            <a:ext cx="37576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하트 모양의 카드를 넣었을 때 공기는</a:t>
            </a:r>
            <a:r>
              <a:rPr lang="en-US" altLang="ko-KR" sz="13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어떤 모양으로 나올지 그려 보아요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357818" y="1928802"/>
            <a:ext cx="322138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향 연기는 어떤 모양으로 발사됐나요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357818" y="2714620"/>
            <a:ext cx="32213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공기 대포와 같은 원리를 가진 것들을 생각해 보아요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5" name="그림 34" descr="스토리로고_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2219613"/>
            <a:ext cx="3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>
                <a:solidFill>
                  <a:srgbClr val="FF0000"/>
                </a:solidFill>
              </a:rPr>
              <a:t>우리가 끼운 카드의 모양과 상관없이 모두 도넛 모양으로 </a:t>
            </a:r>
            <a:r>
              <a:rPr lang="ko-KR" altLang="en-US" sz="1300" dirty="0" smtClean="0">
                <a:solidFill>
                  <a:srgbClr val="FF0000"/>
                </a:solidFill>
              </a:rPr>
              <a:t>나와요</a:t>
            </a:r>
            <a:r>
              <a:rPr lang="en-US" altLang="ko-KR" sz="1300" dirty="0" smtClean="0">
                <a:solidFill>
                  <a:srgbClr val="FF0000"/>
                </a:solidFill>
              </a:rPr>
              <a:t>.</a:t>
            </a:r>
            <a:endParaRPr lang="ko-KR" altLang="en-US" sz="13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9539" y="3198175"/>
            <a:ext cx="3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rgbClr val="FF0000"/>
                </a:solidFill>
              </a:rPr>
              <a:t>- </a:t>
            </a:r>
            <a:r>
              <a:rPr lang="ko-KR" altLang="en-US" sz="1300" dirty="0" smtClean="0">
                <a:solidFill>
                  <a:srgbClr val="FF0000"/>
                </a:solidFill>
              </a:rPr>
              <a:t>계곡의 상류가 하류보다 위험하다</a:t>
            </a:r>
            <a:r>
              <a:rPr lang="en-US" altLang="ko-KR" sz="13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1300" dirty="0" smtClean="0">
                <a:solidFill>
                  <a:srgbClr val="FF0000"/>
                </a:solidFill>
              </a:rPr>
              <a:t>- </a:t>
            </a:r>
            <a:r>
              <a:rPr lang="ko-KR" altLang="en-US" sz="1300" dirty="0" smtClean="0">
                <a:solidFill>
                  <a:srgbClr val="FF0000"/>
                </a:solidFill>
              </a:rPr>
              <a:t>소방관들이 쓰는 고무 호스</a:t>
            </a:r>
            <a:endParaRPr lang="ko-KR" altLang="en-US" sz="13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92595" y="110945"/>
            <a:ext cx="537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초등학교 </a:t>
            </a:r>
            <a:r>
              <a:rPr lang="en-US" altLang="ko-KR" sz="1000" b="1" dirty="0" smtClean="0"/>
              <a:t>6</a:t>
            </a:r>
            <a:r>
              <a:rPr lang="ko-KR" altLang="en-US" sz="1000" b="1" dirty="0" smtClean="0"/>
              <a:t>학년 </a:t>
            </a:r>
            <a:r>
              <a:rPr lang="en-US" altLang="ko-KR" sz="1000" b="1" dirty="0" smtClean="0"/>
              <a:t>1</a:t>
            </a:r>
            <a:r>
              <a:rPr lang="ko-KR" altLang="en-US" sz="1000" b="1" dirty="0" smtClean="0"/>
              <a:t>학기 </a:t>
            </a:r>
            <a:r>
              <a:rPr lang="ko-KR" altLang="en-US" sz="1000" b="1" dirty="0" err="1" smtClean="0"/>
              <a:t>여러가지</a:t>
            </a:r>
            <a:r>
              <a:rPr lang="ko-KR" altLang="en-US" sz="1000" b="1" dirty="0" smtClean="0"/>
              <a:t> 기체 </a:t>
            </a:r>
            <a:r>
              <a:rPr lang="en-US" altLang="ko-KR" sz="1000" b="1" dirty="0" smtClean="0"/>
              <a:t>/ </a:t>
            </a:r>
            <a:r>
              <a:rPr lang="ko-KR" altLang="en-US" sz="1000" b="1" dirty="0" smtClean="0"/>
              <a:t>고등학교 물리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에너지 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40" name="직사각형 3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2" name="그림 41" descr="스토리로고_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7" name="꺾인 연결선 56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-1118832" y="818754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공기대포 만들기◆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627</Words>
  <Application>Microsoft Office PowerPoint</Application>
  <PresentationFormat>화면 슬라이드 쇼(4:3)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공기대포 만들기 Lv. 2 </vt:lpstr>
      <vt:lpstr>슬라이드 2</vt:lpstr>
      <vt:lpstr>슬라이드 3</vt:lpstr>
      <vt:lpstr>슬라이드 4</vt:lpstr>
      <vt:lpstr>슬라이드 5</vt:lpstr>
      <vt:lpstr>슬라이드 6</vt:lpstr>
    </vt:vector>
  </TitlesOfParts>
  <Company>카이쟈인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기무라사마</dc:creator>
  <cp:lastModifiedBy>기무라사마</cp:lastModifiedBy>
  <cp:revision>103</cp:revision>
  <dcterms:created xsi:type="dcterms:W3CDTF">2014-11-05T02:22:08Z</dcterms:created>
  <dcterms:modified xsi:type="dcterms:W3CDTF">2015-08-28T05:30:20Z</dcterms:modified>
</cp:coreProperties>
</file>