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57" r:id="rId3"/>
    <p:sldId id="263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191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39" autoAdjust="0"/>
    <p:restoredTop sz="94660"/>
  </p:normalViewPr>
  <p:slideViewPr>
    <p:cSldViewPr>
      <p:cViewPr>
        <p:scale>
          <a:sx n="100" d="100"/>
          <a:sy n="100" d="100"/>
        </p:scale>
        <p:origin x="-17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F804-3D36-4ED6-BED1-F1018974A1F7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1E1D-B5D1-40A8-B567-F2623A7B7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556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A1E1D-B5D1-40A8-B567-F2623A7B786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4815184" cy="4480212"/>
          </a:xfrm>
          <a:prstGeom prst="rect">
            <a:avLst/>
          </a:prstGeom>
        </p:spPr>
      </p:pic>
      <p:sp>
        <p:nvSpPr>
          <p:cNvPr id="30" name="자유형 29"/>
          <p:cNvSpPr/>
          <p:nvPr/>
        </p:nvSpPr>
        <p:spPr>
          <a:xfrm>
            <a:off x="-562564" y="-142900"/>
            <a:ext cx="10921042" cy="1489494"/>
          </a:xfrm>
          <a:custGeom>
            <a:avLst/>
            <a:gdLst>
              <a:gd name="connsiteX0" fmla="*/ 721744 w 10921042"/>
              <a:gd name="connsiteY0" fmla="*/ 579408 h 1489494"/>
              <a:gd name="connsiteX1" fmla="*/ 3456318 w 10921042"/>
              <a:gd name="connsiteY1" fmla="*/ 1485181 h 1489494"/>
              <a:gd name="connsiteX2" fmla="*/ 6691223 w 10921042"/>
              <a:gd name="connsiteY2" fmla="*/ 605287 h 1489494"/>
              <a:gd name="connsiteX3" fmla="*/ 8865080 w 10921042"/>
              <a:gd name="connsiteY3" fmla="*/ 777815 h 1489494"/>
              <a:gd name="connsiteX4" fmla="*/ 9719095 w 10921042"/>
              <a:gd name="connsiteY4" fmla="*/ 510396 h 1489494"/>
              <a:gd name="connsiteX5" fmla="*/ 9624204 w 10921042"/>
              <a:gd name="connsiteY5" fmla="*/ 70449 h 1489494"/>
              <a:gd name="connsiteX6" fmla="*/ 1938069 w 10921042"/>
              <a:gd name="connsiteY6" fmla="*/ 87702 h 1489494"/>
              <a:gd name="connsiteX7" fmla="*/ 230038 w 10921042"/>
              <a:gd name="connsiteY7" fmla="*/ 113581 h 1489494"/>
              <a:gd name="connsiteX8" fmla="*/ 557842 w 10921042"/>
              <a:gd name="connsiteY8" fmla="*/ 501770 h 1489494"/>
              <a:gd name="connsiteX9" fmla="*/ 721744 w 10921042"/>
              <a:gd name="connsiteY9" fmla="*/ 579408 h 148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21042" h="1489494">
                <a:moveTo>
                  <a:pt x="721744" y="579408"/>
                </a:moveTo>
                <a:cubicBezTo>
                  <a:pt x="1204823" y="743310"/>
                  <a:pt x="2461405" y="1480868"/>
                  <a:pt x="3456318" y="1485181"/>
                </a:cubicBezTo>
                <a:cubicBezTo>
                  <a:pt x="4451231" y="1489494"/>
                  <a:pt x="5789763" y="723181"/>
                  <a:pt x="6691223" y="605287"/>
                </a:cubicBezTo>
                <a:cubicBezTo>
                  <a:pt x="7592683" y="487393"/>
                  <a:pt x="8360435" y="793630"/>
                  <a:pt x="8865080" y="777815"/>
                </a:cubicBezTo>
                <a:cubicBezTo>
                  <a:pt x="9369725" y="762000"/>
                  <a:pt x="9592574" y="628290"/>
                  <a:pt x="9719095" y="510396"/>
                </a:cubicBezTo>
                <a:cubicBezTo>
                  <a:pt x="9845616" y="392502"/>
                  <a:pt x="10921042" y="140898"/>
                  <a:pt x="9624204" y="70449"/>
                </a:cubicBezTo>
                <a:cubicBezTo>
                  <a:pt x="8327366" y="0"/>
                  <a:pt x="3503763" y="80513"/>
                  <a:pt x="1938069" y="87702"/>
                </a:cubicBezTo>
                <a:cubicBezTo>
                  <a:pt x="372375" y="94891"/>
                  <a:pt x="460076" y="44570"/>
                  <a:pt x="230038" y="113581"/>
                </a:cubicBezTo>
                <a:cubicBezTo>
                  <a:pt x="0" y="182592"/>
                  <a:pt x="474453" y="425570"/>
                  <a:pt x="557842" y="501770"/>
                </a:cubicBezTo>
                <a:cubicBezTo>
                  <a:pt x="641231" y="577970"/>
                  <a:pt x="238665" y="415506"/>
                  <a:pt x="721744" y="579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8429652" cy="1571636"/>
          </a:xfrm>
          <a:noFill/>
        </p:spPr>
        <p:txBody>
          <a:bodyPr>
            <a:noAutofit/>
          </a:bodyPr>
          <a:lstStyle/>
          <a:p>
            <a:r>
              <a:rPr lang="ko-KR" altLang="en-US" sz="4500" b="1" dirty="0" smtClean="0"/>
              <a:t>    </a:t>
            </a:r>
            <a:r>
              <a:rPr lang="ko-KR" altLang="en-US" sz="4500" b="1" dirty="0" err="1" smtClean="0"/>
              <a:t>알루미늄태그악세사리만들기</a:t>
            </a:r>
            <a:r>
              <a:rPr lang="ko-KR" altLang="en-US" sz="4500" b="1" dirty="0" smtClean="0"/>
              <a:t> </a:t>
            </a:r>
            <a:r>
              <a:rPr lang="en-US" altLang="ko-KR" sz="4500" b="1" dirty="0" smtClean="0"/>
              <a:t/>
            </a:r>
            <a:br>
              <a:rPr lang="en-US" altLang="ko-KR" sz="4500" b="1" dirty="0" smtClean="0"/>
            </a:br>
            <a:r>
              <a:rPr lang="en-US" altLang="ko-KR" sz="4500" b="1" dirty="0" smtClean="0"/>
              <a:t>                                    </a:t>
            </a:r>
            <a:r>
              <a:rPr lang="en-US" altLang="ko-KR" sz="3200" b="1" dirty="0" smtClean="0"/>
              <a:t>Lv. 3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199668" y="1214422"/>
            <a:ext cx="2944332" cy="1333500"/>
            <a:chOff x="6000760" y="1214422"/>
            <a:chExt cx="2944332" cy="1333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1214422"/>
              <a:ext cx="237172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그림 12" descr="뇌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148" y="1428736"/>
              <a:ext cx="1086944" cy="756135"/>
            </a:xfrm>
            <a:prstGeom prst="rect">
              <a:avLst/>
            </a:prstGeom>
          </p:spPr>
        </p:pic>
      </p:grpSp>
      <p:sp>
        <p:nvSpPr>
          <p:cNvPr id="36" name="직사각형 35"/>
          <p:cNvSpPr/>
          <p:nvPr/>
        </p:nvSpPr>
        <p:spPr>
          <a:xfrm>
            <a:off x="8501090" y="5572140"/>
            <a:ext cx="35719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42844" y="6627168"/>
            <a:ext cx="53383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※ </a:t>
            </a:r>
            <a:r>
              <a:rPr lang="ko-KR" altLang="en-US" sz="900" dirty="0" smtClean="0"/>
              <a:t>본 </a:t>
            </a:r>
            <a:r>
              <a:rPr lang="ko-KR" altLang="en-US" sz="900" dirty="0" err="1" smtClean="0"/>
              <a:t>스토리북은</a:t>
            </a:r>
            <a:r>
              <a:rPr lang="ko-KR" altLang="en-US" sz="900" dirty="0" smtClean="0"/>
              <a:t>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무단 </a:t>
            </a:r>
            <a:r>
              <a:rPr lang="ko-KR" altLang="en-US" sz="900" b="1" dirty="0" err="1" smtClean="0">
                <a:solidFill>
                  <a:srgbClr val="FF0000"/>
                </a:solidFill>
              </a:rPr>
              <a:t>복제및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 배포를 금지</a:t>
            </a:r>
            <a:r>
              <a:rPr lang="ko-KR" altLang="en-US" sz="900" dirty="0" smtClean="0"/>
              <a:t>하고 있으며 이를 </a:t>
            </a:r>
            <a:r>
              <a:rPr lang="ko-KR" altLang="en-US" sz="900" dirty="0" err="1" smtClean="0"/>
              <a:t>어길시</a:t>
            </a:r>
            <a:r>
              <a:rPr lang="ko-KR" altLang="en-US" sz="900" dirty="0" smtClean="0"/>
              <a:t> 법적 처벌을 받을 수 있습니다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  <p:sp>
        <p:nvSpPr>
          <p:cNvPr id="12" name="직사각형 11"/>
          <p:cNvSpPr/>
          <p:nvPr/>
        </p:nvSpPr>
        <p:spPr>
          <a:xfrm>
            <a:off x="8501090" y="5572140"/>
            <a:ext cx="35719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가이드북_이미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187950"/>
            <a:ext cx="1981200" cy="11832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46900" y="6248400"/>
            <a:ext cx="22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www.wanistory.com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1071538" y="2571744"/>
            <a:ext cx="121444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이밎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071538" y="785794"/>
            <a:ext cx="7500990" cy="1285884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1"/>
                </a:solidFill>
              </a:rPr>
              <a:t>오래된 못이 외부의 습기와 산소에 의해 벌겋게 되는 부식현상이 일어나기 </a:t>
            </a:r>
            <a:endParaRPr lang="en-US" altLang="ko-KR" sz="1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1"/>
                </a:solidFill>
              </a:rPr>
              <a:t>때문이에요</a:t>
            </a:r>
            <a:r>
              <a:rPr lang="en-US" altLang="ko-KR" sz="1300" dirty="0" smtClean="0">
                <a:solidFill>
                  <a:schemeClr val="tx1"/>
                </a:solidFill>
              </a:rPr>
              <a:t>. </a:t>
            </a:r>
            <a:r>
              <a:rPr lang="ko-KR" altLang="en-US" sz="1300" dirty="0" smtClean="0">
                <a:solidFill>
                  <a:schemeClr val="tx1"/>
                </a:solidFill>
              </a:rPr>
              <a:t>녹슨 못은 약해서 잘 부러져요</a:t>
            </a:r>
            <a:r>
              <a:rPr lang="en-US" altLang="ko-KR" sz="13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1"/>
                </a:solidFill>
              </a:rPr>
              <a:t>이러한 생활 속 부식현상에는 어떤 것이 있는지 함께 찾아보아요</a:t>
            </a:r>
            <a:r>
              <a:rPr lang="en-US" altLang="ko-KR" sz="1300" dirty="0" smtClean="0">
                <a:solidFill>
                  <a:schemeClr val="tx1"/>
                </a:solidFill>
              </a:rPr>
              <a:t>.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28604"/>
            <a:ext cx="560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오래된 못이 벌겋게 녹슨 현상을 본 적이 있나요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?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16074">
            <a:off x="-47435" y="6279157"/>
            <a:ext cx="558394" cy="51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223417" y="5693802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storykit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꺾인 연결선 20"/>
          <p:cNvCxnSpPr/>
          <p:nvPr/>
        </p:nvCxnSpPr>
        <p:spPr>
          <a:xfrm rot="5400000">
            <a:off x="-2291801" y="2720374"/>
            <a:ext cx="5256126" cy="101083"/>
          </a:xfrm>
          <a:prstGeom prst="bentConnector3">
            <a:avLst>
              <a:gd name="adj1" fmla="val 490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4014124"/>
              </p:ext>
            </p:extLst>
          </p:nvPr>
        </p:nvGraphicFramePr>
        <p:xfrm>
          <a:off x="1071538" y="2285991"/>
          <a:ext cx="7500990" cy="4262043"/>
        </p:xfrm>
        <a:graphic>
          <a:graphicData uri="http://schemas.openxmlformats.org/drawingml/2006/table">
            <a:tbl>
              <a:tblPr/>
              <a:tblGrid>
                <a:gridCol w="1321800"/>
                <a:gridCol w="6179190"/>
              </a:tblGrid>
              <a:tr h="6019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함초롬바탕"/>
                        </a:rPr>
                        <a:t>와니야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~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밖에 비가오는데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 가지고 왔니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?</a:t>
                      </a: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~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박사님 가지고 왔는데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우산이 펴지지가 않아요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왜 그런 걸까요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그럼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한번 보자꾸나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우산의 끝부분이 녹슬어서 그렇단다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어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~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 산지 얼마 안되었는데  왜 녹슬었을까요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dirty="0" smtClean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우산을 사용한 후에는 물기를 제거하고 말려서 보관해야지 부식이 안 된단다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이번 시간에는 이러한 부식현상을 실험을 통해 알아보고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알루미늄태그 액세서리를 만들어 보자 꾸나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우와 박사님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부식현상으로 액세서리를 만들 수 있다니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재미있을 것 같아요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44" name="_x88561904" descr="EMB000002180d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285992"/>
            <a:ext cx="521357" cy="583097"/>
          </a:xfrm>
          <a:prstGeom prst="rect">
            <a:avLst/>
          </a:prstGeom>
          <a:noFill/>
        </p:spPr>
      </p:pic>
      <p:pic>
        <p:nvPicPr>
          <p:cNvPr id="49" name="_x88561904" descr="EMB000002180d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14752"/>
            <a:ext cx="510992" cy="571504"/>
          </a:xfrm>
          <a:prstGeom prst="rect">
            <a:avLst/>
          </a:prstGeom>
          <a:noFill/>
        </p:spPr>
      </p:pic>
      <p:pic>
        <p:nvPicPr>
          <p:cNvPr id="50" name="_x88561904" descr="EMB000002180d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143512"/>
            <a:ext cx="510992" cy="571504"/>
          </a:xfrm>
          <a:prstGeom prst="rect">
            <a:avLst/>
          </a:prstGeom>
          <a:noFill/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46" name="_x85863888" descr="EMB000002180d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2928934"/>
            <a:ext cx="360185" cy="535378"/>
          </a:xfrm>
          <a:prstGeom prst="rect">
            <a:avLst/>
          </a:prstGeom>
          <a:noFill/>
        </p:spPr>
      </p:pic>
      <p:pic>
        <p:nvPicPr>
          <p:cNvPr id="53" name="_x85863888" descr="EMB000002180d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429132"/>
            <a:ext cx="360185" cy="535378"/>
          </a:xfrm>
          <a:prstGeom prst="rect">
            <a:avLst/>
          </a:prstGeom>
          <a:noFill/>
        </p:spPr>
      </p:pic>
      <p:pic>
        <p:nvPicPr>
          <p:cNvPr id="54" name="_x85863888" descr="EMB000002180d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929330"/>
            <a:ext cx="360185" cy="535378"/>
          </a:xfrm>
          <a:prstGeom prst="rect">
            <a:avLst/>
          </a:prstGeom>
          <a:noFill/>
        </p:spPr>
      </p:pic>
      <p:pic>
        <p:nvPicPr>
          <p:cNvPr id="56" name="그림 55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786454"/>
            <a:ext cx="1002261" cy="932538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143504" y="142852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교과 </a:t>
            </a:r>
            <a:r>
              <a:rPr lang="ko-KR" altLang="en-US" sz="1000" b="1" dirty="0"/>
              <a:t>연계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관련단원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중학교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학년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학기 여러 가지 화학반응</a:t>
            </a:r>
            <a:r>
              <a:rPr lang="en-US" altLang="ko-KR" sz="1000" b="1" dirty="0" smtClean="0"/>
              <a:t>)</a:t>
            </a:r>
            <a:endParaRPr lang="ko-KR" altLang="en-US" sz="1000" dirty="0"/>
          </a:p>
        </p:txBody>
      </p:sp>
      <p:sp>
        <p:nvSpPr>
          <p:cNvPr id="26" name="슬라이드 번호 개체 틀 10"/>
          <p:cNvSpPr txBox="1">
            <a:spLocks/>
          </p:cNvSpPr>
          <p:nvPr/>
        </p:nvSpPr>
        <p:spPr>
          <a:xfrm>
            <a:off x="37056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175950" y="1318823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알루미늄태그악세사리만들기</a:t>
            </a: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" name="그림 26" descr="yay11257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882922"/>
            <a:ext cx="1428760" cy="111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설명서2_스토리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81925" y="124658"/>
            <a:ext cx="6322979" cy="6858000"/>
          </a:xfrm>
          <a:prstGeom prst="rect">
            <a:avLst/>
          </a:prstGeom>
        </p:spPr>
      </p:pic>
      <p:pic>
        <p:nvPicPr>
          <p:cNvPr id="17" name="그림 16" descr="이밎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43504" y="71414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교과 연계 </a:t>
            </a:r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관련단원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중학교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학년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학기 여러 가지 화학반응</a:t>
            </a:r>
            <a:r>
              <a:rPr lang="en-US" altLang="ko-KR" sz="1000" b="1" dirty="0" smtClean="0"/>
              <a:t>)</a:t>
            </a:r>
            <a:endParaRPr lang="ko-KR" altLang="en-US" sz="1000" dirty="0"/>
          </a:p>
        </p:txBody>
      </p:sp>
      <p:pic>
        <p:nvPicPr>
          <p:cNvPr id="13" name="그림 12" descr="스토리로고_흰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616074">
            <a:off x="-47435" y="6279157"/>
            <a:ext cx="558394" cy="51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223417" y="5693802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storykit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꺾인 연결선 20"/>
          <p:cNvCxnSpPr/>
          <p:nvPr/>
        </p:nvCxnSpPr>
        <p:spPr>
          <a:xfrm rot="5400000">
            <a:off x="-2291801" y="2720374"/>
            <a:ext cx="5256126" cy="101083"/>
          </a:xfrm>
          <a:prstGeom prst="bentConnector3">
            <a:avLst>
              <a:gd name="adj1" fmla="val 490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6" name="그림 55" descr="스토리로고_흰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5786454"/>
            <a:ext cx="1002261" cy="932538"/>
          </a:xfrm>
          <a:prstGeom prst="rect">
            <a:avLst/>
          </a:prstGeom>
        </p:spPr>
      </p:pic>
      <p:sp>
        <p:nvSpPr>
          <p:cNvPr id="16" name="슬라이드 번호 개체 틀 10"/>
          <p:cNvSpPr txBox="1">
            <a:spLocks/>
          </p:cNvSpPr>
          <p:nvPr/>
        </p:nvSpPr>
        <p:spPr>
          <a:xfrm>
            <a:off x="37056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175950" y="1318823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알루미늄태그악세사리만들기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◆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1071538" y="2571744"/>
            <a:ext cx="121444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이밎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928662" y="1214422"/>
            <a:ext cx="7929618" cy="535785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알루미늄은 구리보다는 녹는 것을 더 좋아하는 성질이 있어요</a:t>
            </a:r>
            <a:r>
              <a:rPr lang="en-US" altLang="ko-KR" sz="1400" dirty="0" smtClean="0">
                <a:solidFill>
                  <a:schemeClr val="tx1"/>
                </a:solidFill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</a:rPr>
              <a:t>이온화 경향이 크다고 말해요</a:t>
            </a:r>
            <a:r>
              <a:rPr lang="en-US" altLang="ko-KR" sz="1400" dirty="0" smtClean="0">
                <a:solidFill>
                  <a:schemeClr val="tx1"/>
                </a:solidFill>
              </a:rPr>
              <a:t>.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염화구리</a:t>
            </a:r>
            <a:r>
              <a:rPr lang="ko-KR" altLang="en-US" sz="1400" dirty="0" smtClean="0">
                <a:solidFill>
                  <a:schemeClr val="tx1"/>
                </a:solidFill>
              </a:rPr>
              <a:t> 수용액에 들어간 고체 알루미늄은 녹아있던 구리이온을 고체 구리로 석출시키고 자신은 녹아 알루미늄 이온이 되어요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오른쪽 그림은 이 과정을 모식적으로 나타낸 것이에요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이 과정을 통해 알루미늄은 부식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산화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</a:rPr>
              <a:t>되고 구리는 환원되어요</a:t>
            </a:r>
            <a:r>
              <a:rPr lang="en-US" altLang="ko-KR" sz="1400" dirty="0" smtClean="0">
                <a:solidFill>
                  <a:schemeClr val="tx1"/>
                </a:solidFill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</a:rPr>
              <a:t>이 반응이 일어나면서 수소기체도 발생해요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42918"/>
            <a:ext cx="513473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700" b="1" dirty="0" smtClean="0">
                <a:latin typeface="맑은 고딕" pitchFamily="50" charset="-127"/>
                <a:ea typeface="맑은 고딕" pitchFamily="50" charset="-127"/>
              </a:rPr>
              <a:t>알루미늄태그가 만들어지는 원리는 무엇일까요</a:t>
            </a:r>
            <a:r>
              <a:rPr lang="en-US" altLang="ko-KR" sz="17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7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16074">
            <a:off x="-47435" y="6279157"/>
            <a:ext cx="558394" cy="51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223417" y="5693802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storykit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꺾인 연결선 20"/>
          <p:cNvCxnSpPr/>
          <p:nvPr/>
        </p:nvCxnSpPr>
        <p:spPr>
          <a:xfrm rot="5400000">
            <a:off x="-2291801" y="2720374"/>
            <a:ext cx="5256126" cy="101083"/>
          </a:xfrm>
          <a:prstGeom prst="bentConnector3">
            <a:avLst>
              <a:gd name="adj1" fmla="val 490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786454"/>
            <a:ext cx="1002261" cy="932538"/>
          </a:xfrm>
          <a:prstGeom prst="rect">
            <a:avLst/>
          </a:prstGeom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143504" y="142852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교과 연계 </a:t>
            </a:r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관련단원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중학교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학년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학기 여러 가지 화학반응</a:t>
            </a:r>
            <a:r>
              <a:rPr lang="en-US" altLang="ko-KR" sz="1000" b="1" dirty="0" smtClean="0"/>
              <a:t>)</a:t>
            </a:r>
            <a:endParaRPr lang="ko-KR" altLang="en-US" sz="1000" dirty="0"/>
          </a:p>
        </p:txBody>
      </p:sp>
      <p:sp>
        <p:nvSpPr>
          <p:cNvPr id="29" name="슬라이드 번호 개체 틀 10"/>
          <p:cNvSpPr txBox="1">
            <a:spLocks/>
          </p:cNvSpPr>
          <p:nvPr/>
        </p:nvSpPr>
        <p:spPr>
          <a:xfrm>
            <a:off x="37056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175950" y="1318823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알루미늄태그악세사리만들기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◆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그림 21" descr="Untitle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843841"/>
            <a:ext cx="4500594" cy="442283"/>
          </a:xfrm>
          <a:prstGeom prst="rect">
            <a:avLst/>
          </a:prstGeom>
        </p:spPr>
      </p:pic>
      <p:pic>
        <p:nvPicPr>
          <p:cNvPr id="24" name="그림 23" descr="Untitled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857628"/>
            <a:ext cx="3143272" cy="261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1071538" y="2571744"/>
            <a:ext cx="121444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이밎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754" y="642918"/>
            <a:ext cx="562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3. </a:t>
            </a:r>
            <a:r>
              <a:rPr lang="ko-KR" altLang="en-US" b="1" dirty="0" smtClean="0"/>
              <a:t>생활에서 찾을 수 있는 금속의 부식을 찾아보아요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16074">
            <a:off x="-47435" y="6279157"/>
            <a:ext cx="558394" cy="51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223417" y="5693802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storykit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꺾인 연결선 20"/>
          <p:cNvCxnSpPr/>
          <p:nvPr/>
        </p:nvCxnSpPr>
        <p:spPr>
          <a:xfrm rot="5400000">
            <a:off x="-2291801" y="2720374"/>
            <a:ext cx="5256126" cy="101083"/>
          </a:xfrm>
          <a:prstGeom prst="bentConnector3">
            <a:avLst>
              <a:gd name="adj1" fmla="val 490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029882" y="4059800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4. </a:t>
            </a:r>
            <a:r>
              <a:rPr lang="ko-KR" altLang="en-US" b="1" dirty="0" smtClean="0"/>
              <a:t>부식을 막아내는 방법에 대해 알아보아요</a:t>
            </a:r>
            <a:r>
              <a:rPr lang="en-US" altLang="ko-KR" b="1" dirty="0" smtClean="0"/>
              <a:t>.</a:t>
            </a:r>
            <a:endParaRPr lang="ko-KR" alt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1071538" y="2000240"/>
            <a:ext cx="5723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j-lt"/>
              </a:rPr>
              <a:t>내용설명으로 들어가는 글씨크기는 공통으로 </a:t>
            </a:r>
            <a:r>
              <a:rPr lang="ko-KR" altLang="en-US" sz="1400" dirty="0" err="1" smtClean="0">
                <a:latin typeface="+mj-lt"/>
              </a:rPr>
              <a:t>맑은고딕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en-US" altLang="ko-KR" sz="1400" dirty="0" smtClean="0">
                <a:latin typeface="+mj-lt"/>
              </a:rPr>
              <a:t>14</a:t>
            </a:r>
            <a:r>
              <a:rPr lang="ko-KR" altLang="en-US" sz="1400" dirty="0" err="1" smtClean="0">
                <a:latin typeface="+mj-lt"/>
              </a:rPr>
              <a:t>로해주세요</a:t>
            </a:r>
            <a:endParaRPr lang="ko-KR" altLang="en-US" sz="1400" dirty="0">
              <a:latin typeface="+mj-lt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071538" y="1071546"/>
            <a:ext cx="7500990" cy="285752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항공기의 부품 중에는 표면이 올록볼록한 경우도 있고 속이 빈 벌집 모양도 종종 사용돼요</a:t>
            </a:r>
            <a:r>
              <a:rPr lang="en-US" altLang="ko-KR" sz="1400" dirty="0" smtClean="0">
                <a:solidFill>
                  <a:schemeClr val="tx1"/>
                </a:solidFill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</a:rPr>
              <a:t>항공기를 만들 때 중요한 것은 항공기 무게를 줄이는 것인데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무게를 줄이는 일이 곧 연료비를 줄일 수 있는 일이기 때문이에요</a:t>
            </a:r>
            <a:r>
              <a:rPr lang="en-US" altLang="ko-KR" sz="1400" dirty="0" smtClean="0">
                <a:solidFill>
                  <a:schemeClr val="tx1"/>
                </a:solidFill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</a:rPr>
              <a:t>따라서 가볍고도 단단한 금속인 알루미늄을 사용한 경우라도 필요 없는 부분을 제거해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부식시켜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</a:rPr>
              <a:t> 요철 형태로 부품을 만들어요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부식은 미술에도 많이 쓰여요</a:t>
            </a:r>
            <a:r>
              <a:rPr lang="en-US" altLang="ko-KR" sz="1400" dirty="0" smtClean="0">
                <a:solidFill>
                  <a:schemeClr val="tx1"/>
                </a:solidFill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</a:rPr>
              <a:t>동판이나 알루미늄 판에 섬세한 그림을 새겨 넣기 위해서는 화학적인 부식의 방법을 사용하지요</a:t>
            </a:r>
            <a:r>
              <a:rPr lang="en-US" altLang="ko-KR" sz="1400" dirty="0" smtClean="0">
                <a:solidFill>
                  <a:schemeClr val="tx1"/>
                </a:solidFill>
              </a:rPr>
              <a:t>. </a:t>
            </a:r>
            <a:r>
              <a:rPr lang="ko-KR" altLang="en-US" sz="1400" dirty="0" smtClean="0">
                <a:solidFill>
                  <a:schemeClr val="tx1"/>
                </a:solidFill>
              </a:rPr>
              <a:t>실험에서처럼 부식 방지제를 얇게 바른 후 금속바늘로 그림을 그린 다음 부식 용액 속에 넣어 원하는 부분만 부식시켜요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  <a:r>
              <a:rPr lang="ko-KR" altLang="en-US" sz="1400" dirty="0" smtClean="0">
                <a:solidFill>
                  <a:schemeClr val="tx1"/>
                </a:solidFill>
              </a:rPr>
              <a:t> 완성된 판은 잉크를 묻혀 찍어내는 판화로도 쓰이며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금속판 자체로도 좋은 미술품이 되어요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000100" y="4500570"/>
            <a:ext cx="7572428" cy="1857388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페인트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</a:rPr>
              <a:t>커다란 선박이나 현관문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자동차의 표면은 오랜 시간 동안 공기와 수분이 접촉하여 부식되면 표면이 떨어져 나가며 약해지는데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이를 막기 위해서 페인트를 칠해요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양철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</a:rPr>
              <a:t>부식이 덜 되는 금속을 표면에 입혀 부식을 막기도 하는데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통조림 캔이 있어요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함석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</a:rPr>
              <a:t>또 오히려 부식이 잘 되는 금속을 표면에 입혀 그 금속이 대신 부식되도록 유도하기도해요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2066" y="142852"/>
            <a:ext cx="3954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교과 연계 </a:t>
            </a:r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관련단원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중학교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학년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학기 여러 가지 화학반응</a:t>
            </a:r>
            <a:r>
              <a:rPr lang="en-US" altLang="ko-KR" sz="1000" b="1" dirty="0" smtClean="0"/>
              <a:t>) </a:t>
            </a:r>
            <a:endParaRPr lang="ko-KR" altLang="en-US" sz="1000" dirty="0"/>
          </a:p>
        </p:txBody>
      </p:sp>
      <p:sp>
        <p:nvSpPr>
          <p:cNvPr id="39" name="슬라이드 번호 개체 틀 10"/>
          <p:cNvSpPr txBox="1">
            <a:spLocks/>
          </p:cNvSpPr>
          <p:nvPr/>
        </p:nvSpPr>
        <p:spPr>
          <a:xfrm>
            <a:off x="37056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1175950" y="1318823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알루미늄태그악세사리만들기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◆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" name="그림 35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786454"/>
            <a:ext cx="1002261" cy="93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모서리가 둥근 직사각형 49"/>
          <p:cNvSpPr/>
          <p:nvPr/>
        </p:nvSpPr>
        <p:spPr>
          <a:xfrm>
            <a:off x="4929190" y="1714488"/>
            <a:ext cx="3829050" cy="21050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4914911" y="4438651"/>
            <a:ext cx="3838563" cy="20036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124" y="295275"/>
            <a:ext cx="935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메모하는 습관 </a:t>
            </a:r>
            <a:r>
              <a:rPr lang="en-US" altLang="ko-KR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!!  </a:t>
            </a:r>
            <a:r>
              <a:rPr lang="ko-KR" altLang="en-US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나도 과학자</a:t>
            </a:r>
            <a:r>
              <a:rPr lang="en-US" altLang="ko-KR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~~!!</a:t>
            </a:r>
            <a:endParaRPr lang="ko-KR" altLang="en-US" sz="40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43"/>
          <p:cNvGrpSpPr/>
          <p:nvPr/>
        </p:nvGrpSpPr>
        <p:grpSpPr>
          <a:xfrm>
            <a:off x="857224" y="1285860"/>
            <a:ext cx="8572560" cy="5207974"/>
            <a:chOff x="553247" y="1121249"/>
            <a:chExt cx="9192132" cy="5584351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675808" y="1613217"/>
              <a:ext cx="3807028" cy="22694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150000"/>
                </a:lnSpc>
              </a:pP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53247" y="1248619"/>
              <a:ext cx="4483674" cy="31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1300" b="1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655380" y="4503601"/>
              <a:ext cx="3794327" cy="2148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150000"/>
                </a:lnSpc>
              </a:pP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96077" y="4041419"/>
              <a:ext cx="4087790" cy="443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16200000" flipH="1">
              <a:off x="2197894" y="4191794"/>
              <a:ext cx="5015706" cy="11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927593" y="1121249"/>
              <a:ext cx="1778002" cy="36302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*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나는 똑똑해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~ ! 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173" y="4131673"/>
              <a:ext cx="4902206" cy="31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수업을 하면서 알게 된 점이나 느낀 점을 써볼까요</a:t>
              </a:r>
              <a:r>
                <a:rPr lang="en-US" altLang="ko-KR" sz="1300" b="1" dirty="0">
                  <a:latin typeface="맑은 고딕" pitchFamily="50" charset="-127"/>
                  <a:ea typeface="맑은 고딕" pitchFamily="50" charset="-127"/>
                </a:rPr>
                <a:t>?</a:t>
              </a:r>
              <a:endParaRPr lang="ko-KR" altLang="en-US" sz="13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7" name="슬라이드 번호 개체 틀 10"/>
          <p:cNvSpPr txBox="1">
            <a:spLocks/>
          </p:cNvSpPr>
          <p:nvPr/>
        </p:nvSpPr>
        <p:spPr>
          <a:xfrm>
            <a:off x="3759200" y="6543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1175950" y="1318823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맑은고딕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12 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</a:t>
            </a:r>
            <a:endParaRPr lang="ko-KR" altLang="en-US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019174" y="2379313"/>
            <a:ext cx="348138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염화구리수용액에</a:t>
            </a:r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잠긴 알루미늄 판의 표면에서 부글부글</a:t>
            </a:r>
            <a:r>
              <a:rPr lang="en-US" altLang="ko-KR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수소</a:t>
            </a:r>
            <a:r>
              <a:rPr lang="en-US" altLang="ko-KR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기체가 발생하며</a:t>
            </a:r>
            <a:r>
              <a:rPr lang="en-US" altLang="ko-KR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따뜻해져요</a:t>
            </a:r>
            <a:r>
              <a:rPr lang="en-US" altLang="ko-KR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8675" y="6296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72050" y="1927225"/>
            <a:ext cx="4427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1. 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19675" y="2762250"/>
            <a:ext cx="36823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endParaRPr lang="ko-KR" altLang="en-US" sz="13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슬라이드 번호 개체 틀 10"/>
          <p:cNvSpPr txBox="1">
            <a:spLocks/>
          </p:cNvSpPr>
          <p:nvPr/>
        </p:nvSpPr>
        <p:spPr>
          <a:xfrm>
            <a:off x="37056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1350662"/>
            <a:ext cx="3857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 smtClean="0"/>
              <a:t>잠시 후 알루미늄 판에는 어떤 현상이 나타나나요</a:t>
            </a:r>
            <a:r>
              <a:rPr lang="en-US" altLang="ko-KR" sz="1300" b="1" dirty="0" smtClean="0"/>
              <a:t>?</a:t>
            </a:r>
            <a:endParaRPr lang="ko-KR" altLang="en-US" sz="1300" b="1" dirty="0"/>
          </a:p>
        </p:txBody>
      </p:sp>
      <p:sp>
        <p:nvSpPr>
          <p:cNvPr id="32" name="직사각형 31"/>
          <p:cNvSpPr/>
          <p:nvPr/>
        </p:nvSpPr>
        <p:spPr>
          <a:xfrm>
            <a:off x="857224" y="3929066"/>
            <a:ext cx="3643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dirty="0" smtClean="0"/>
              <a:t>알루미늄 판이 갑작스럽게 부식되는 이유는 무엇인가요</a:t>
            </a:r>
            <a:r>
              <a:rPr lang="en-US" altLang="ko-KR" sz="1300" b="1" dirty="0" smtClean="0"/>
              <a:t>?</a:t>
            </a:r>
            <a:r>
              <a:rPr lang="ko-KR" altLang="en-US" sz="1300" b="1" dirty="0" smtClean="0"/>
              <a:t> </a:t>
            </a:r>
            <a:endParaRPr lang="ko-KR" altLang="en-US" sz="13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14942" y="142852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교과 연계 </a:t>
            </a:r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관련단원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중학교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학년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학기 여러 가지 화학반응</a:t>
            </a:r>
            <a:r>
              <a:rPr lang="en-US" altLang="ko-KR" sz="1000" b="1" dirty="0" smtClean="0"/>
              <a:t>)</a:t>
            </a:r>
            <a:endParaRPr lang="ko-KR" altLang="en-US" sz="1000" dirty="0"/>
          </a:p>
        </p:txBody>
      </p:sp>
      <p:sp>
        <p:nvSpPr>
          <p:cNvPr id="43" name="직사각형 42"/>
          <p:cNvSpPr/>
          <p:nvPr/>
        </p:nvSpPr>
        <p:spPr>
          <a:xfrm>
            <a:off x="5357818" y="1928802"/>
            <a:ext cx="32213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염화구리</a:t>
            </a:r>
            <a:r>
              <a:rPr lang="ko-KR" altLang="en-US" sz="1300" b="1" smtClean="0">
                <a:latin typeface="맑은 고딕" pitchFamily="50" charset="-127"/>
                <a:ea typeface="맑은 고딕" pitchFamily="50" charset="-127"/>
              </a:rPr>
              <a:t> 수용액의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색깔은 어떻게 변하나요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357818" y="2714620"/>
            <a:ext cx="32213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금속의 부식현상은 어느 곳에 이용할 수 있을까요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" name="그림 50" descr="이밎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24"/>
            <a:ext cx="500034" cy="6858000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0" y="-24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-223417" y="5693778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storykit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4" name="꺾인 연결선 53"/>
          <p:cNvCxnSpPr/>
          <p:nvPr/>
        </p:nvCxnSpPr>
        <p:spPr>
          <a:xfrm rot="5400000">
            <a:off x="-2291801" y="2720350"/>
            <a:ext cx="5256126" cy="101083"/>
          </a:xfrm>
          <a:prstGeom prst="bentConnector3">
            <a:avLst>
              <a:gd name="adj1" fmla="val 490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6200000">
            <a:off x="-1175950" y="1318799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알루미늄태그악세사리만들기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◆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6" name="그림 55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16074">
            <a:off x="-47435" y="6279157"/>
            <a:ext cx="558394" cy="519549"/>
          </a:xfrm>
          <a:prstGeom prst="rect">
            <a:avLst/>
          </a:prstGeom>
        </p:spPr>
      </p:pic>
      <p:pic>
        <p:nvPicPr>
          <p:cNvPr id="35" name="그림 34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786454"/>
            <a:ext cx="1002261" cy="932538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1000100" y="4714884"/>
            <a:ext cx="30670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알루미늄은 구리보다 훨씬 </a:t>
            </a:r>
            <a:r>
              <a:rPr lang="ko-KR" altLang="en-US" sz="13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반응성이</a:t>
            </a:r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커요</a:t>
            </a:r>
            <a:r>
              <a:rPr lang="en-US" altLang="ko-KR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그러므로 </a:t>
            </a:r>
            <a:r>
              <a:rPr lang="ko-KR" altLang="en-US" sz="13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알루미늄판은</a:t>
            </a:r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산화를 통해 부식되고 </a:t>
            </a:r>
            <a:r>
              <a:rPr lang="ko-KR" altLang="en-US" sz="13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염화구리용액</a:t>
            </a:r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속의 구리이온이 석출 되요</a:t>
            </a:r>
            <a:r>
              <a:rPr lang="en-US" altLang="ko-KR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500694" y="2357430"/>
            <a:ext cx="306705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푸른색에서 무색으로 변해요</a:t>
            </a:r>
            <a:r>
              <a:rPr lang="en-US" altLang="ko-KR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429256" y="3214686"/>
            <a:ext cx="30670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금속판화 미술품이나 엘리베이터 문 앞에서 보는 금속판의 무늬</a:t>
            </a:r>
            <a:r>
              <a:rPr lang="en-US" altLang="ko-KR" sz="13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3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Words>597</Words>
  <Application>Microsoft Office PowerPoint</Application>
  <PresentationFormat>화면 슬라이드 쇼(4:3)</PresentationFormat>
  <Paragraphs>75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    알루미늄태그악세사리만들기                                      Lv. 3</vt:lpstr>
      <vt:lpstr>슬라이드 2</vt:lpstr>
      <vt:lpstr>슬라이드 3</vt:lpstr>
      <vt:lpstr>슬라이드 4</vt:lpstr>
      <vt:lpstr>슬라이드 5</vt:lpstr>
      <vt:lpstr>슬라이드 6</vt:lpstr>
    </vt:vector>
  </TitlesOfParts>
  <Company>카이쟈인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기무라사마</dc:creator>
  <cp:lastModifiedBy>기무라사마</cp:lastModifiedBy>
  <cp:revision>130</cp:revision>
  <dcterms:created xsi:type="dcterms:W3CDTF">2014-11-05T02:22:08Z</dcterms:created>
  <dcterms:modified xsi:type="dcterms:W3CDTF">2015-11-20T04:27:53Z</dcterms:modified>
</cp:coreProperties>
</file>